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358" r:id="rId5"/>
    <p:sldId id="372" r:id="rId6"/>
    <p:sldId id="373" r:id="rId7"/>
    <p:sldId id="359" r:id="rId8"/>
    <p:sldId id="260" r:id="rId9"/>
    <p:sldId id="261" r:id="rId10"/>
    <p:sldId id="262" r:id="rId11"/>
    <p:sldId id="265" r:id="rId12"/>
    <p:sldId id="266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10" r:id="rId49"/>
    <p:sldId id="309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333" r:id="rId73"/>
    <p:sldId id="334" r:id="rId74"/>
    <p:sldId id="335" r:id="rId75"/>
    <p:sldId id="336" r:id="rId76"/>
    <p:sldId id="338" r:id="rId77"/>
    <p:sldId id="339" r:id="rId78"/>
    <p:sldId id="340" r:id="rId79"/>
    <p:sldId id="341" r:id="rId80"/>
    <p:sldId id="342" r:id="rId81"/>
    <p:sldId id="343" r:id="rId82"/>
    <p:sldId id="344" r:id="rId83"/>
    <p:sldId id="345" r:id="rId84"/>
    <p:sldId id="346" r:id="rId85"/>
    <p:sldId id="347" r:id="rId86"/>
    <p:sldId id="348" r:id="rId87"/>
    <p:sldId id="349" r:id="rId88"/>
    <p:sldId id="350" r:id="rId89"/>
    <p:sldId id="351" r:id="rId90"/>
    <p:sldId id="352" r:id="rId91"/>
    <p:sldId id="353" r:id="rId92"/>
    <p:sldId id="354" r:id="rId93"/>
    <p:sldId id="355" r:id="rId94"/>
    <p:sldId id="356" r:id="rId95"/>
    <p:sldId id="357" r:id="rId96"/>
    <p:sldId id="360" r:id="rId97"/>
    <p:sldId id="361" r:id="rId98"/>
    <p:sldId id="362" r:id="rId99"/>
    <p:sldId id="363" r:id="rId100"/>
    <p:sldId id="364" r:id="rId101"/>
    <p:sldId id="365" r:id="rId102"/>
    <p:sldId id="366" r:id="rId103"/>
    <p:sldId id="368" r:id="rId104"/>
    <p:sldId id="367" r:id="rId105"/>
    <p:sldId id="369" r:id="rId106"/>
    <p:sldId id="370" r:id="rId107"/>
    <p:sldId id="371" r:id="rId10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C7D0"/>
    <a:srgbClr val="549FC4"/>
    <a:srgbClr val="1C4372"/>
    <a:srgbClr val="309090"/>
    <a:srgbClr val="739226"/>
    <a:srgbClr val="C00000"/>
    <a:srgbClr val="5B9BD5"/>
    <a:srgbClr val="632B8D"/>
    <a:srgbClr val="CC0000"/>
    <a:srgbClr val="AFC5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110" d="100"/>
          <a:sy n="110" d="100"/>
        </p:scale>
        <p:origin x="-1620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FEC00B-6118-4061-A434-8076F8979CA9}" type="doc">
      <dgm:prSet loTypeId="urn:microsoft.com/office/officeart/2005/8/layout/list1" loCatId="list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451C65D6-A66A-4E28-92CC-4ED9B46688D0}">
      <dgm:prSet phldrT="[Текст]" custT="1"/>
      <dgm:spPr/>
      <dgm:t>
        <a:bodyPr/>
        <a:lstStyle/>
        <a:p>
          <a:r>
            <a:rPr lang="ru-RU" sz="2000" b="1" smtClean="0">
              <a:solidFill>
                <a:srgbClr val="000000"/>
              </a:solidFill>
            </a:rPr>
            <a:t>Благотворительный</a:t>
          </a:r>
          <a:endParaRPr lang="ru-RU" sz="2000" b="1" dirty="0">
            <a:solidFill>
              <a:srgbClr val="000000"/>
            </a:solidFill>
          </a:endParaRPr>
        </a:p>
      </dgm:t>
    </dgm:pt>
    <dgm:pt modelId="{6D64DEAA-42B4-48C6-A833-821FB842B3B4}" type="parTrans" cxnId="{09174203-8007-4C22-A3A3-C5FD7AB13A14}">
      <dgm:prSet/>
      <dgm:spPr/>
      <dgm:t>
        <a:bodyPr/>
        <a:lstStyle/>
        <a:p>
          <a:endParaRPr lang="ru-RU" sz="2000" b="1">
            <a:solidFill>
              <a:srgbClr val="000000"/>
            </a:solidFill>
          </a:endParaRPr>
        </a:p>
      </dgm:t>
    </dgm:pt>
    <dgm:pt modelId="{1004ABC2-B9B3-44CC-8768-F3C28D00921E}" type="sibTrans" cxnId="{09174203-8007-4C22-A3A3-C5FD7AB13A14}">
      <dgm:prSet/>
      <dgm:spPr/>
      <dgm:t>
        <a:bodyPr/>
        <a:lstStyle/>
        <a:p>
          <a:endParaRPr lang="ru-RU" sz="2000" b="1">
            <a:solidFill>
              <a:srgbClr val="000000"/>
            </a:solidFill>
          </a:endParaRPr>
        </a:p>
      </dgm:t>
    </dgm:pt>
    <dgm:pt modelId="{697433F5-A63B-4576-8192-835D2F0A4D2D}">
      <dgm:prSet phldrT="[Текст]" custT="1"/>
      <dgm:spPr/>
      <dgm:t>
        <a:bodyPr/>
        <a:lstStyle/>
        <a:p>
          <a:r>
            <a:rPr lang="ru-RU" sz="2000" b="1" smtClean="0">
              <a:solidFill>
                <a:srgbClr val="000000"/>
              </a:solidFill>
            </a:rPr>
            <a:t>Образовательный</a:t>
          </a:r>
          <a:endParaRPr lang="ru-RU" sz="2000" b="1" dirty="0">
            <a:solidFill>
              <a:srgbClr val="000000"/>
            </a:solidFill>
          </a:endParaRPr>
        </a:p>
      </dgm:t>
    </dgm:pt>
    <dgm:pt modelId="{8F5A2F4C-A4A5-4424-9B7F-FA5C4DFE54E2}" type="parTrans" cxnId="{10F27CAF-AA0A-4994-AF62-6A2B2EC51827}">
      <dgm:prSet/>
      <dgm:spPr/>
      <dgm:t>
        <a:bodyPr/>
        <a:lstStyle/>
        <a:p>
          <a:endParaRPr lang="ru-RU" sz="2000" b="1">
            <a:solidFill>
              <a:srgbClr val="000000"/>
            </a:solidFill>
          </a:endParaRPr>
        </a:p>
      </dgm:t>
    </dgm:pt>
    <dgm:pt modelId="{CB8F4AEC-305A-424B-B4AB-51A20B34F13C}" type="sibTrans" cxnId="{10F27CAF-AA0A-4994-AF62-6A2B2EC51827}">
      <dgm:prSet/>
      <dgm:spPr/>
      <dgm:t>
        <a:bodyPr/>
        <a:lstStyle/>
        <a:p>
          <a:endParaRPr lang="ru-RU" sz="2000" b="1">
            <a:solidFill>
              <a:srgbClr val="000000"/>
            </a:solidFill>
          </a:endParaRPr>
        </a:p>
      </dgm:t>
    </dgm:pt>
    <dgm:pt modelId="{1B2A17FC-9D16-473E-870C-BC6B83E144B3}">
      <dgm:prSet phldrT="[Текст]" custT="1"/>
      <dgm:spPr/>
      <dgm:t>
        <a:bodyPr/>
        <a:lstStyle/>
        <a:p>
          <a:r>
            <a:rPr lang="ru-RU" sz="2000" b="1" smtClean="0">
              <a:solidFill>
                <a:srgbClr val="000000"/>
              </a:solidFill>
            </a:rPr>
            <a:t>Медицинский</a:t>
          </a:r>
          <a:endParaRPr lang="ru-RU" sz="2000" b="1" dirty="0">
            <a:solidFill>
              <a:srgbClr val="000000"/>
            </a:solidFill>
          </a:endParaRPr>
        </a:p>
      </dgm:t>
    </dgm:pt>
    <dgm:pt modelId="{3632FBB5-E7AD-43F7-8212-D5BCE2839258}" type="parTrans" cxnId="{441CD3E5-8B50-40B2-B8F1-D5F0ED7ADB3B}">
      <dgm:prSet/>
      <dgm:spPr/>
      <dgm:t>
        <a:bodyPr/>
        <a:lstStyle/>
        <a:p>
          <a:endParaRPr lang="ru-RU" sz="2000" b="1">
            <a:solidFill>
              <a:srgbClr val="000000"/>
            </a:solidFill>
          </a:endParaRPr>
        </a:p>
      </dgm:t>
    </dgm:pt>
    <dgm:pt modelId="{9D49F33A-8557-4BD7-B046-B025898CE2AE}" type="sibTrans" cxnId="{441CD3E5-8B50-40B2-B8F1-D5F0ED7ADB3B}">
      <dgm:prSet/>
      <dgm:spPr/>
      <dgm:t>
        <a:bodyPr/>
        <a:lstStyle/>
        <a:p>
          <a:endParaRPr lang="ru-RU" sz="2000" b="1">
            <a:solidFill>
              <a:srgbClr val="000000"/>
            </a:solidFill>
          </a:endParaRPr>
        </a:p>
      </dgm:t>
    </dgm:pt>
    <dgm:pt modelId="{71A30E9A-FA2A-47C9-B63E-DE4AE9FE0A5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0000"/>
              </a:solidFill>
            </a:rPr>
            <a:t>Дополнительные страховые взносы  в накопительную часть пенсии</a:t>
          </a:r>
          <a:endParaRPr lang="ru-RU" sz="2000" b="1" dirty="0">
            <a:solidFill>
              <a:srgbClr val="000000"/>
            </a:solidFill>
          </a:endParaRPr>
        </a:p>
      </dgm:t>
    </dgm:pt>
    <dgm:pt modelId="{2D997B32-0338-46CC-AD76-EB19B51476EB}" type="parTrans" cxnId="{95507FD0-B9A1-4087-BDB6-58F9B636C814}">
      <dgm:prSet/>
      <dgm:spPr/>
      <dgm:t>
        <a:bodyPr/>
        <a:lstStyle/>
        <a:p>
          <a:endParaRPr lang="ru-RU" sz="2000" b="1">
            <a:solidFill>
              <a:srgbClr val="000000"/>
            </a:solidFill>
          </a:endParaRPr>
        </a:p>
      </dgm:t>
    </dgm:pt>
    <dgm:pt modelId="{AE69E997-4DF2-4CD4-A530-AA153EAAB4A4}" type="sibTrans" cxnId="{95507FD0-B9A1-4087-BDB6-58F9B636C814}">
      <dgm:prSet/>
      <dgm:spPr/>
      <dgm:t>
        <a:bodyPr/>
        <a:lstStyle/>
        <a:p>
          <a:endParaRPr lang="ru-RU" sz="2000" b="1">
            <a:solidFill>
              <a:srgbClr val="000000"/>
            </a:solidFill>
          </a:endParaRPr>
        </a:p>
      </dgm:t>
    </dgm:pt>
    <dgm:pt modelId="{D4271887-5985-4960-B4A0-2CFCB13F152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0000"/>
              </a:solidFill>
            </a:rPr>
            <a:t>Пенсионные взносы в НПФ</a:t>
          </a:r>
          <a:endParaRPr lang="ru-RU" sz="2000" b="1" dirty="0">
            <a:solidFill>
              <a:srgbClr val="000000"/>
            </a:solidFill>
          </a:endParaRPr>
        </a:p>
      </dgm:t>
    </dgm:pt>
    <dgm:pt modelId="{BC6DE2F6-3665-460C-9732-60D8BA88018C}" type="parTrans" cxnId="{27B1B92D-727C-42CD-B0A5-E0F5070230D7}">
      <dgm:prSet/>
      <dgm:spPr/>
      <dgm:t>
        <a:bodyPr/>
        <a:lstStyle/>
        <a:p>
          <a:endParaRPr lang="ru-RU" sz="2000" b="1">
            <a:solidFill>
              <a:srgbClr val="000000"/>
            </a:solidFill>
          </a:endParaRPr>
        </a:p>
      </dgm:t>
    </dgm:pt>
    <dgm:pt modelId="{9705B071-E0DC-4ECA-BD04-E591AE7D2B85}" type="sibTrans" cxnId="{27B1B92D-727C-42CD-B0A5-E0F5070230D7}">
      <dgm:prSet/>
      <dgm:spPr/>
      <dgm:t>
        <a:bodyPr/>
        <a:lstStyle/>
        <a:p>
          <a:endParaRPr lang="ru-RU" sz="2000" b="1">
            <a:solidFill>
              <a:srgbClr val="000000"/>
            </a:solidFill>
          </a:endParaRPr>
        </a:p>
      </dgm:t>
    </dgm:pt>
    <dgm:pt modelId="{16157EB3-19DC-4562-8857-303A39B718F4}" type="pres">
      <dgm:prSet presAssocID="{67FEC00B-6118-4061-A434-8076F8979CA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A83FC7-1E57-48F7-926E-8471B4F638BC}" type="pres">
      <dgm:prSet presAssocID="{451C65D6-A66A-4E28-92CC-4ED9B46688D0}" presName="parentLin" presStyleCnt="0"/>
      <dgm:spPr/>
    </dgm:pt>
    <dgm:pt modelId="{79D38AFE-9C2E-4783-A476-B36DBD296DD6}" type="pres">
      <dgm:prSet presAssocID="{451C65D6-A66A-4E28-92CC-4ED9B46688D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D4ECFD1-1070-4FD1-89BC-4ED415AD4733}" type="pres">
      <dgm:prSet presAssocID="{451C65D6-A66A-4E28-92CC-4ED9B46688D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CE4DC-B2E1-4E86-B1F4-9074EC561469}" type="pres">
      <dgm:prSet presAssocID="{451C65D6-A66A-4E28-92CC-4ED9B46688D0}" presName="negativeSpace" presStyleCnt="0"/>
      <dgm:spPr/>
    </dgm:pt>
    <dgm:pt modelId="{C6AB848E-1533-4968-86DC-EBB249A743A3}" type="pres">
      <dgm:prSet presAssocID="{451C65D6-A66A-4E28-92CC-4ED9B46688D0}" presName="childText" presStyleLbl="conFgAcc1" presStyleIdx="0" presStyleCnt="5">
        <dgm:presLayoutVars>
          <dgm:bulletEnabled val="1"/>
        </dgm:presLayoutVars>
      </dgm:prSet>
      <dgm:spPr/>
    </dgm:pt>
    <dgm:pt modelId="{AF7F0C5E-777B-4FDE-9C80-3BFDAE020143}" type="pres">
      <dgm:prSet presAssocID="{1004ABC2-B9B3-44CC-8768-F3C28D00921E}" presName="spaceBetweenRectangles" presStyleCnt="0"/>
      <dgm:spPr/>
    </dgm:pt>
    <dgm:pt modelId="{FF6A449B-CEDA-4BED-BBE5-F692E8DFB6F3}" type="pres">
      <dgm:prSet presAssocID="{697433F5-A63B-4576-8192-835D2F0A4D2D}" presName="parentLin" presStyleCnt="0"/>
      <dgm:spPr/>
    </dgm:pt>
    <dgm:pt modelId="{A004F762-0136-4613-A008-8502C6200955}" type="pres">
      <dgm:prSet presAssocID="{697433F5-A63B-4576-8192-835D2F0A4D2D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7135C9E2-8131-4B8E-A461-7ABF69CFAE9D}" type="pres">
      <dgm:prSet presAssocID="{697433F5-A63B-4576-8192-835D2F0A4D2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5A55E-B279-4C59-84B1-DAA27DB2D706}" type="pres">
      <dgm:prSet presAssocID="{697433F5-A63B-4576-8192-835D2F0A4D2D}" presName="negativeSpace" presStyleCnt="0"/>
      <dgm:spPr/>
    </dgm:pt>
    <dgm:pt modelId="{EA728230-A3F7-45F8-BB15-A8A34FF3EE6B}" type="pres">
      <dgm:prSet presAssocID="{697433F5-A63B-4576-8192-835D2F0A4D2D}" presName="childText" presStyleLbl="conFgAcc1" presStyleIdx="1" presStyleCnt="5">
        <dgm:presLayoutVars>
          <dgm:bulletEnabled val="1"/>
        </dgm:presLayoutVars>
      </dgm:prSet>
      <dgm:spPr/>
    </dgm:pt>
    <dgm:pt modelId="{0D8014DE-F855-449F-B34A-871C6260B3EB}" type="pres">
      <dgm:prSet presAssocID="{CB8F4AEC-305A-424B-B4AB-51A20B34F13C}" presName="spaceBetweenRectangles" presStyleCnt="0"/>
      <dgm:spPr/>
    </dgm:pt>
    <dgm:pt modelId="{5112C5A5-0D87-4B80-A785-AEC8F15583DF}" type="pres">
      <dgm:prSet presAssocID="{1B2A17FC-9D16-473E-870C-BC6B83E144B3}" presName="parentLin" presStyleCnt="0"/>
      <dgm:spPr/>
    </dgm:pt>
    <dgm:pt modelId="{CAD5FAB5-EBC6-47AC-9549-E93C8A6E5044}" type="pres">
      <dgm:prSet presAssocID="{1B2A17FC-9D16-473E-870C-BC6B83E144B3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F7CDD966-6961-4095-BAF0-598E1FD60E0B}" type="pres">
      <dgm:prSet presAssocID="{1B2A17FC-9D16-473E-870C-BC6B83E144B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414399-D50A-4646-9185-0AF3AE2122A0}" type="pres">
      <dgm:prSet presAssocID="{1B2A17FC-9D16-473E-870C-BC6B83E144B3}" presName="negativeSpace" presStyleCnt="0"/>
      <dgm:spPr/>
    </dgm:pt>
    <dgm:pt modelId="{CE145983-B67C-4A39-B8CD-296735FE825F}" type="pres">
      <dgm:prSet presAssocID="{1B2A17FC-9D16-473E-870C-BC6B83E144B3}" presName="childText" presStyleLbl="conFgAcc1" presStyleIdx="2" presStyleCnt="5">
        <dgm:presLayoutVars>
          <dgm:bulletEnabled val="1"/>
        </dgm:presLayoutVars>
      </dgm:prSet>
      <dgm:spPr/>
    </dgm:pt>
    <dgm:pt modelId="{95BE8431-223E-4D5F-92E3-661F17BB84AB}" type="pres">
      <dgm:prSet presAssocID="{9D49F33A-8557-4BD7-B046-B025898CE2AE}" presName="spaceBetweenRectangles" presStyleCnt="0"/>
      <dgm:spPr/>
    </dgm:pt>
    <dgm:pt modelId="{5B64AC7D-5BD7-4E28-8527-980C08D4614E}" type="pres">
      <dgm:prSet presAssocID="{D4271887-5985-4960-B4A0-2CFCB13F1525}" presName="parentLin" presStyleCnt="0"/>
      <dgm:spPr/>
    </dgm:pt>
    <dgm:pt modelId="{72AB76EC-80BF-40FF-9F07-CC563E002922}" type="pres">
      <dgm:prSet presAssocID="{D4271887-5985-4960-B4A0-2CFCB13F152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4ABD2F8-F136-40E2-AEE7-1C84109DACB1}" type="pres">
      <dgm:prSet presAssocID="{D4271887-5985-4960-B4A0-2CFCB13F152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717C9-3941-4B22-B828-C12557182EDD}" type="pres">
      <dgm:prSet presAssocID="{D4271887-5985-4960-B4A0-2CFCB13F1525}" presName="negativeSpace" presStyleCnt="0"/>
      <dgm:spPr/>
    </dgm:pt>
    <dgm:pt modelId="{4C7E91AB-B804-4A3A-A032-F58320487999}" type="pres">
      <dgm:prSet presAssocID="{D4271887-5985-4960-B4A0-2CFCB13F1525}" presName="childText" presStyleLbl="conFgAcc1" presStyleIdx="3" presStyleCnt="5">
        <dgm:presLayoutVars>
          <dgm:bulletEnabled val="1"/>
        </dgm:presLayoutVars>
      </dgm:prSet>
      <dgm:spPr/>
    </dgm:pt>
    <dgm:pt modelId="{6066CA06-0E40-4088-93CA-C97D2185520B}" type="pres">
      <dgm:prSet presAssocID="{9705B071-E0DC-4ECA-BD04-E591AE7D2B85}" presName="spaceBetweenRectangles" presStyleCnt="0"/>
      <dgm:spPr/>
    </dgm:pt>
    <dgm:pt modelId="{DE56B09E-7798-48E0-81BE-246CAAA5AACE}" type="pres">
      <dgm:prSet presAssocID="{71A30E9A-FA2A-47C9-B63E-DE4AE9FE0A50}" presName="parentLin" presStyleCnt="0"/>
      <dgm:spPr/>
    </dgm:pt>
    <dgm:pt modelId="{D84A265A-3AE2-45EE-AA98-5AEF7E53617F}" type="pres">
      <dgm:prSet presAssocID="{71A30E9A-FA2A-47C9-B63E-DE4AE9FE0A50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1E4A1994-D1B1-478A-B256-225416ACCEF8}" type="pres">
      <dgm:prSet presAssocID="{71A30E9A-FA2A-47C9-B63E-DE4AE9FE0A5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AA9351-03A5-4F91-81B0-1F0C2736F276}" type="pres">
      <dgm:prSet presAssocID="{71A30E9A-FA2A-47C9-B63E-DE4AE9FE0A50}" presName="negativeSpace" presStyleCnt="0"/>
      <dgm:spPr/>
    </dgm:pt>
    <dgm:pt modelId="{E07898AD-E3BC-4E0F-8E64-E5EF37F51DC3}" type="pres">
      <dgm:prSet presAssocID="{71A30E9A-FA2A-47C9-B63E-DE4AE9FE0A5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7B1B92D-727C-42CD-B0A5-E0F5070230D7}" srcId="{67FEC00B-6118-4061-A434-8076F8979CA9}" destId="{D4271887-5985-4960-B4A0-2CFCB13F1525}" srcOrd="3" destOrd="0" parTransId="{BC6DE2F6-3665-460C-9732-60D8BA88018C}" sibTransId="{9705B071-E0DC-4ECA-BD04-E591AE7D2B85}"/>
    <dgm:cxn modelId="{C4AE2F51-E8F2-48B3-9EBB-DBF4B6FE0CAD}" type="presOf" srcId="{71A30E9A-FA2A-47C9-B63E-DE4AE9FE0A50}" destId="{1E4A1994-D1B1-478A-B256-225416ACCEF8}" srcOrd="1" destOrd="0" presId="urn:microsoft.com/office/officeart/2005/8/layout/list1"/>
    <dgm:cxn modelId="{D7916628-1051-4313-B4DC-45124CC9E1C0}" type="presOf" srcId="{D4271887-5985-4960-B4A0-2CFCB13F1525}" destId="{72AB76EC-80BF-40FF-9F07-CC563E002922}" srcOrd="0" destOrd="0" presId="urn:microsoft.com/office/officeart/2005/8/layout/list1"/>
    <dgm:cxn modelId="{F0DC315A-3FE6-4B3C-896A-707AE12B63A9}" type="presOf" srcId="{697433F5-A63B-4576-8192-835D2F0A4D2D}" destId="{A004F762-0136-4613-A008-8502C6200955}" srcOrd="0" destOrd="0" presId="urn:microsoft.com/office/officeart/2005/8/layout/list1"/>
    <dgm:cxn modelId="{09174203-8007-4C22-A3A3-C5FD7AB13A14}" srcId="{67FEC00B-6118-4061-A434-8076F8979CA9}" destId="{451C65D6-A66A-4E28-92CC-4ED9B46688D0}" srcOrd="0" destOrd="0" parTransId="{6D64DEAA-42B4-48C6-A833-821FB842B3B4}" sibTransId="{1004ABC2-B9B3-44CC-8768-F3C28D00921E}"/>
    <dgm:cxn modelId="{64076DA6-62E3-4B31-90A5-A035DFC1319A}" type="presOf" srcId="{697433F5-A63B-4576-8192-835D2F0A4D2D}" destId="{7135C9E2-8131-4B8E-A461-7ABF69CFAE9D}" srcOrd="1" destOrd="0" presId="urn:microsoft.com/office/officeart/2005/8/layout/list1"/>
    <dgm:cxn modelId="{335B4123-E325-447D-9577-F0D1BA82AE2B}" type="presOf" srcId="{67FEC00B-6118-4061-A434-8076F8979CA9}" destId="{16157EB3-19DC-4562-8857-303A39B718F4}" srcOrd="0" destOrd="0" presId="urn:microsoft.com/office/officeart/2005/8/layout/list1"/>
    <dgm:cxn modelId="{6E4D6B21-7039-4E2B-BDC8-F4E59DDD7BC2}" type="presOf" srcId="{451C65D6-A66A-4E28-92CC-4ED9B46688D0}" destId="{79D38AFE-9C2E-4783-A476-B36DBD296DD6}" srcOrd="0" destOrd="0" presId="urn:microsoft.com/office/officeart/2005/8/layout/list1"/>
    <dgm:cxn modelId="{981E6354-C2CB-4ED4-A600-9193239EC289}" type="presOf" srcId="{1B2A17FC-9D16-473E-870C-BC6B83E144B3}" destId="{F7CDD966-6961-4095-BAF0-598E1FD60E0B}" srcOrd="1" destOrd="0" presId="urn:microsoft.com/office/officeart/2005/8/layout/list1"/>
    <dgm:cxn modelId="{5E3CE3CF-9F23-4FE7-9D51-1AAC6E2F878D}" type="presOf" srcId="{1B2A17FC-9D16-473E-870C-BC6B83E144B3}" destId="{CAD5FAB5-EBC6-47AC-9549-E93C8A6E5044}" srcOrd="0" destOrd="0" presId="urn:microsoft.com/office/officeart/2005/8/layout/list1"/>
    <dgm:cxn modelId="{441CD3E5-8B50-40B2-B8F1-D5F0ED7ADB3B}" srcId="{67FEC00B-6118-4061-A434-8076F8979CA9}" destId="{1B2A17FC-9D16-473E-870C-BC6B83E144B3}" srcOrd="2" destOrd="0" parTransId="{3632FBB5-E7AD-43F7-8212-D5BCE2839258}" sibTransId="{9D49F33A-8557-4BD7-B046-B025898CE2AE}"/>
    <dgm:cxn modelId="{FB30F55C-1721-4DAA-8778-FBF0DBE963AE}" type="presOf" srcId="{71A30E9A-FA2A-47C9-B63E-DE4AE9FE0A50}" destId="{D84A265A-3AE2-45EE-AA98-5AEF7E53617F}" srcOrd="0" destOrd="0" presId="urn:microsoft.com/office/officeart/2005/8/layout/list1"/>
    <dgm:cxn modelId="{10F27CAF-AA0A-4994-AF62-6A2B2EC51827}" srcId="{67FEC00B-6118-4061-A434-8076F8979CA9}" destId="{697433F5-A63B-4576-8192-835D2F0A4D2D}" srcOrd="1" destOrd="0" parTransId="{8F5A2F4C-A4A5-4424-9B7F-FA5C4DFE54E2}" sibTransId="{CB8F4AEC-305A-424B-B4AB-51A20B34F13C}"/>
    <dgm:cxn modelId="{63285E1B-34FD-4416-A7B9-84ED5D45210A}" type="presOf" srcId="{451C65D6-A66A-4E28-92CC-4ED9B46688D0}" destId="{5D4ECFD1-1070-4FD1-89BC-4ED415AD4733}" srcOrd="1" destOrd="0" presId="urn:microsoft.com/office/officeart/2005/8/layout/list1"/>
    <dgm:cxn modelId="{265ED0CD-1CBD-493A-A071-39F1F6FFD3CB}" type="presOf" srcId="{D4271887-5985-4960-B4A0-2CFCB13F1525}" destId="{64ABD2F8-F136-40E2-AEE7-1C84109DACB1}" srcOrd="1" destOrd="0" presId="urn:microsoft.com/office/officeart/2005/8/layout/list1"/>
    <dgm:cxn modelId="{95507FD0-B9A1-4087-BDB6-58F9B636C814}" srcId="{67FEC00B-6118-4061-A434-8076F8979CA9}" destId="{71A30E9A-FA2A-47C9-B63E-DE4AE9FE0A50}" srcOrd="4" destOrd="0" parTransId="{2D997B32-0338-46CC-AD76-EB19B51476EB}" sibTransId="{AE69E997-4DF2-4CD4-A530-AA153EAAB4A4}"/>
    <dgm:cxn modelId="{D5B7F0A9-ACB1-4B03-AB76-D8783372725D}" type="presParOf" srcId="{16157EB3-19DC-4562-8857-303A39B718F4}" destId="{A4A83FC7-1E57-48F7-926E-8471B4F638BC}" srcOrd="0" destOrd="0" presId="urn:microsoft.com/office/officeart/2005/8/layout/list1"/>
    <dgm:cxn modelId="{E135C3B4-497A-4098-ABDF-16B28FEBB9B2}" type="presParOf" srcId="{A4A83FC7-1E57-48F7-926E-8471B4F638BC}" destId="{79D38AFE-9C2E-4783-A476-B36DBD296DD6}" srcOrd="0" destOrd="0" presId="urn:microsoft.com/office/officeart/2005/8/layout/list1"/>
    <dgm:cxn modelId="{38C87120-A39F-4500-88DF-FC5965ABE1D1}" type="presParOf" srcId="{A4A83FC7-1E57-48F7-926E-8471B4F638BC}" destId="{5D4ECFD1-1070-4FD1-89BC-4ED415AD4733}" srcOrd="1" destOrd="0" presId="urn:microsoft.com/office/officeart/2005/8/layout/list1"/>
    <dgm:cxn modelId="{1BCF6411-BA4A-4FEA-8A8A-4C12240AFA2A}" type="presParOf" srcId="{16157EB3-19DC-4562-8857-303A39B718F4}" destId="{177CE4DC-B2E1-4E86-B1F4-9074EC561469}" srcOrd="1" destOrd="0" presId="urn:microsoft.com/office/officeart/2005/8/layout/list1"/>
    <dgm:cxn modelId="{39D932A1-7F45-45C1-9A48-7E81FAE7CA8C}" type="presParOf" srcId="{16157EB3-19DC-4562-8857-303A39B718F4}" destId="{C6AB848E-1533-4968-86DC-EBB249A743A3}" srcOrd="2" destOrd="0" presId="urn:microsoft.com/office/officeart/2005/8/layout/list1"/>
    <dgm:cxn modelId="{C9C3BEA9-106B-431A-B2A8-61980023771D}" type="presParOf" srcId="{16157EB3-19DC-4562-8857-303A39B718F4}" destId="{AF7F0C5E-777B-4FDE-9C80-3BFDAE020143}" srcOrd="3" destOrd="0" presId="urn:microsoft.com/office/officeart/2005/8/layout/list1"/>
    <dgm:cxn modelId="{CF7A40E2-E6D5-47B7-B2E3-4B519970D73B}" type="presParOf" srcId="{16157EB3-19DC-4562-8857-303A39B718F4}" destId="{FF6A449B-CEDA-4BED-BBE5-F692E8DFB6F3}" srcOrd="4" destOrd="0" presId="urn:microsoft.com/office/officeart/2005/8/layout/list1"/>
    <dgm:cxn modelId="{492B829B-C04E-4481-BA49-02BAC1823A41}" type="presParOf" srcId="{FF6A449B-CEDA-4BED-BBE5-F692E8DFB6F3}" destId="{A004F762-0136-4613-A008-8502C6200955}" srcOrd="0" destOrd="0" presId="urn:microsoft.com/office/officeart/2005/8/layout/list1"/>
    <dgm:cxn modelId="{BEE354BF-B91A-4635-98ED-82C777D2CDA2}" type="presParOf" srcId="{FF6A449B-CEDA-4BED-BBE5-F692E8DFB6F3}" destId="{7135C9E2-8131-4B8E-A461-7ABF69CFAE9D}" srcOrd="1" destOrd="0" presId="urn:microsoft.com/office/officeart/2005/8/layout/list1"/>
    <dgm:cxn modelId="{2FC57070-F82F-4173-852F-E4DEA3E91572}" type="presParOf" srcId="{16157EB3-19DC-4562-8857-303A39B718F4}" destId="{C765A55E-B279-4C59-84B1-DAA27DB2D706}" srcOrd="5" destOrd="0" presId="urn:microsoft.com/office/officeart/2005/8/layout/list1"/>
    <dgm:cxn modelId="{D40032F9-1F16-4461-B4BB-A8C708809634}" type="presParOf" srcId="{16157EB3-19DC-4562-8857-303A39B718F4}" destId="{EA728230-A3F7-45F8-BB15-A8A34FF3EE6B}" srcOrd="6" destOrd="0" presId="urn:microsoft.com/office/officeart/2005/8/layout/list1"/>
    <dgm:cxn modelId="{58D30EB2-B1BC-4BDA-BF5F-A2C58F709D72}" type="presParOf" srcId="{16157EB3-19DC-4562-8857-303A39B718F4}" destId="{0D8014DE-F855-449F-B34A-871C6260B3EB}" srcOrd="7" destOrd="0" presId="urn:microsoft.com/office/officeart/2005/8/layout/list1"/>
    <dgm:cxn modelId="{CA103E85-0D50-4FD1-A606-6BBA090BB453}" type="presParOf" srcId="{16157EB3-19DC-4562-8857-303A39B718F4}" destId="{5112C5A5-0D87-4B80-A785-AEC8F15583DF}" srcOrd="8" destOrd="0" presId="urn:microsoft.com/office/officeart/2005/8/layout/list1"/>
    <dgm:cxn modelId="{8CF962E9-5179-4FCB-9900-C4FDB224400F}" type="presParOf" srcId="{5112C5A5-0D87-4B80-A785-AEC8F15583DF}" destId="{CAD5FAB5-EBC6-47AC-9549-E93C8A6E5044}" srcOrd="0" destOrd="0" presId="urn:microsoft.com/office/officeart/2005/8/layout/list1"/>
    <dgm:cxn modelId="{C4997ABE-82D8-43AE-9000-0CC801E3FAC1}" type="presParOf" srcId="{5112C5A5-0D87-4B80-A785-AEC8F15583DF}" destId="{F7CDD966-6961-4095-BAF0-598E1FD60E0B}" srcOrd="1" destOrd="0" presId="urn:microsoft.com/office/officeart/2005/8/layout/list1"/>
    <dgm:cxn modelId="{E0478563-1F63-416E-8B7D-DA9762B7B600}" type="presParOf" srcId="{16157EB3-19DC-4562-8857-303A39B718F4}" destId="{F2414399-D50A-4646-9185-0AF3AE2122A0}" srcOrd="9" destOrd="0" presId="urn:microsoft.com/office/officeart/2005/8/layout/list1"/>
    <dgm:cxn modelId="{09271EF6-8B39-4471-8868-B6B95A718428}" type="presParOf" srcId="{16157EB3-19DC-4562-8857-303A39B718F4}" destId="{CE145983-B67C-4A39-B8CD-296735FE825F}" srcOrd="10" destOrd="0" presId="urn:microsoft.com/office/officeart/2005/8/layout/list1"/>
    <dgm:cxn modelId="{01157151-9576-453E-B5B0-6BDD83863D3D}" type="presParOf" srcId="{16157EB3-19DC-4562-8857-303A39B718F4}" destId="{95BE8431-223E-4D5F-92E3-661F17BB84AB}" srcOrd="11" destOrd="0" presId="urn:microsoft.com/office/officeart/2005/8/layout/list1"/>
    <dgm:cxn modelId="{3114317A-14F7-4FB0-BF5B-937045019D2A}" type="presParOf" srcId="{16157EB3-19DC-4562-8857-303A39B718F4}" destId="{5B64AC7D-5BD7-4E28-8527-980C08D4614E}" srcOrd="12" destOrd="0" presId="urn:microsoft.com/office/officeart/2005/8/layout/list1"/>
    <dgm:cxn modelId="{DF997C16-0C82-4213-9E72-B650E8D5E910}" type="presParOf" srcId="{5B64AC7D-5BD7-4E28-8527-980C08D4614E}" destId="{72AB76EC-80BF-40FF-9F07-CC563E002922}" srcOrd="0" destOrd="0" presId="urn:microsoft.com/office/officeart/2005/8/layout/list1"/>
    <dgm:cxn modelId="{B77CB6FE-5881-497E-90C6-B83942C58B75}" type="presParOf" srcId="{5B64AC7D-5BD7-4E28-8527-980C08D4614E}" destId="{64ABD2F8-F136-40E2-AEE7-1C84109DACB1}" srcOrd="1" destOrd="0" presId="urn:microsoft.com/office/officeart/2005/8/layout/list1"/>
    <dgm:cxn modelId="{5F80D8EE-073E-435E-8164-E337C17AFA39}" type="presParOf" srcId="{16157EB3-19DC-4562-8857-303A39B718F4}" destId="{994717C9-3941-4B22-B828-C12557182EDD}" srcOrd="13" destOrd="0" presId="urn:microsoft.com/office/officeart/2005/8/layout/list1"/>
    <dgm:cxn modelId="{4036FF07-BDB0-43FD-BA4F-E8E39DB15DA0}" type="presParOf" srcId="{16157EB3-19DC-4562-8857-303A39B718F4}" destId="{4C7E91AB-B804-4A3A-A032-F58320487999}" srcOrd="14" destOrd="0" presId="urn:microsoft.com/office/officeart/2005/8/layout/list1"/>
    <dgm:cxn modelId="{3882B7D0-9A40-46D8-AA58-1F8A4E273FCD}" type="presParOf" srcId="{16157EB3-19DC-4562-8857-303A39B718F4}" destId="{6066CA06-0E40-4088-93CA-C97D2185520B}" srcOrd="15" destOrd="0" presId="urn:microsoft.com/office/officeart/2005/8/layout/list1"/>
    <dgm:cxn modelId="{9881C871-E43C-4CF7-8BF3-E3D828B525C8}" type="presParOf" srcId="{16157EB3-19DC-4562-8857-303A39B718F4}" destId="{DE56B09E-7798-48E0-81BE-246CAAA5AACE}" srcOrd="16" destOrd="0" presId="urn:microsoft.com/office/officeart/2005/8/layout/list1"/>
    <dgm:cxn modelId="{01020767-60E3-4E61-8FFD-95B6BE4B3C5D}" type="presParOf" srcId="{DE56B09E-7798-48E0-81BE-246CAAA5AACE}" destId="{D84A265A-3AE2-45EE-AA98-5AEF7E53617F}" srcOrd="0" destOrd="0" presId="urn:microsoft.com/office/officeart/2005/8/layout/list1"/>
    <dgm:cxn modelId="{BE260FAE-809F-41BD-A373-149752C34B01}" type="presParOf" srcId="{DE56B09E-7798-48E0-81BE-246CAAA5AACE}" destId="{1E4A1994-D1B1-478A-B256-225416ACCEF8}" srcOrd="1" destOrd="0" presId="urn:microsoft.com/office/officeart/2005/8/layout/list1"/>
    <dgm:cxn modelId="{99C1B06A-A14A-41C6-B43A-1EA6E3CA15D2}" type="presParOf" srcId="{16157EB3-19DC-4562-8857-303A39B718F4}" destId="{6CAA9351-03A5-4F91-81B0-1F0C2736F276}" srcOrd="17" destOrd="0" presId="urn:microsoft.com/office/officeart/2005/8/layout/list1"/>
    <dgm:cxn modelId="{90576226-B119-4C90-A8BE-4D7D3EBB7ABD}" type="presParOf" srcId="{16157EB3-19DC-4562-8857-303A39B718F4}" destId="{E07898AD-E3BC-4E0F-8E64-E5EF37F51DC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B848E-1533-4968-86DC-EBB249A743A3}">
      <dsp:nvSpPr>
        <dsp:cNvPr id="0" name=""/>
        <dsp:cNvSpPr/>
      </dsp:nvSpPr>
      <dsp:spPr>
        <a:xfrm>
          <a:off x="0" y="352809"/>
          <a:ext cx="840898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4ECFD1-1070-4FD1-89BC-4ED415AD4733}">
      <dsp:nvSpPr>
        <dsp:cNvPr id="0" name=""/>
        <dsp:cNvSpPr/>
      </dsp:nvSpPr>
      <dsp:spPr>
        <a:xfrm>
          <a:off x="420449" y="72369"/>
          <a:ext cx="5886291" cy="5608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488" tIns="0" rIns="22248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rgbClr val="000000"/>
              </a:solidFill>
            </a:rPr>
            <a:t>Благотворительный</a:t>
          </a:r>
          <a:endParaRPr lang="ru-RU" sz="2000" b="1" kern="1200" dirty="0">
            <a:solidFill>
              <a:srgbClr val="000000"/>
            </a:solidFill>
          </a:endParaRPr>
        </a:p>
      </dsp:txBody>
      <dsp:txXfrm>
        <a:off x="447829" y="99749"/>
        <a:ext cx="5831531" cy="506120"/>
      </dsp:txXfrm>
    </dsp:sp>
    <dsp:sp modelId="{EA728230-A3F7-45F8-BB15-A8A34FF3EE6B}">
      <dsp:nvSpPr>
        <dsp:cNvPr id="0" name=""/>
        <dsp:cNvSpPr/>
      </dsp:nvSpPr>
      <dsp:spPr>
        <a:xfrm>
          <a:off x="0" y="1214649"/>
          <a:ext cx="840898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1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35C9E2-8131-4B8E-A461-7ABF69CFAE9D}">
      <dsp:nvSpPr>
        <dsp:cNvPr id="0" name=""/>
        <dsp:cNvSpPr/>
      </dsp:nvSpPr>
      <dsp:spPr>
        <a:xfrm>
          <a:off x="420449" y="934209"/>
          <a:ext cx="5886291" cy="5608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0000"/>
                <a:lumMod val="110000"/>
                <a:satMod val="105000"/>
                <a:tint val="6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10000"/>
                <a:lumMod val="105000"/>
                <a:satMod val="103000"/>
                <a:tint val="7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488" tIns="0" rIns="22248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rgbClr val="000000"/>
              </a:solidFill>
            </a:rPr>
            <a:t>Образовательный</a:t>
          </a:r>
          <a:endParaRPr lang="ru-RU" sz="2000" b="1" kern="1200" dirty="0">
            <a:solidFill>
              <a:srgbClr val="000000"/>
            </a:solidFill>
          </a:endParaRPr>
        </a:p>
      </dsp:txBody>
      <dsp:txXfrm>
        <a:off x="447829" y="961589"/>
        <a:ext cx="5831531" cy="506120"/>
      </dsp:txXfrm>
    </dsp:sp>
    <dsp:sp modelId="{CE145983-B67C-4A39-B8CD-296735FE825F}">
      <dsp:nvSpPr>
        <dsp:cNvPr id="0" name=""/>
        <dsp:cNvSpPr/>
      </dsp:nvSpPr>
      <dsp:spPr>
        <a:xfrm>
          <a:off x="0" y="2076489"/>
          <a:ext cx="840898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CDD966-6961-4095-BAF0-598E1FD60E0B}">
      <dsp:nvSpPr>
        <dsp:cNvPr id="0" name=""/>
        <dsp:cNvSpPr/>
      </dsp:nvSpPr>
      <dsp:spPr>
        <a:xfrm>
          <a:off x="420449" y="1796049"/>
          <a:ext cx="5886291" cy="5608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lumMod val="110000"/>
                <a:satMod val="105000"/>
                <a:tint val="6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20000"/>
                <a:lumMod val="105000"/>
                <a:satMod val="103000"/>
                <a:tint val="7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488" tIns="0" rIns="22248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rgbClr val="000000"/>
              </a:solidFill>
            </a:rPr>
            <a:t>Медицинский</a:t>
          </a:r>
          <a:endParaRPr lang="ru-RU" sz="2000" b="1" kern="1200" dirty="0">
            <a:solidFill>
              <a:srgbClr val="000000"/>
            </a:solidFill>
          </a:endParaRPr>
        </a:p>
      </dsp:txBody>
      <dsp:txXfrm>
        <a:off x="447829" y="1823429"/>
        <a:ext cx="5831531" cy="506120"/>
      </dsp:txXfrm>
    </dsp:sp>
    <dsp:sp modelId="{4C7E91AB-B804-4A3A-A032-F58320487999}">
      <dsp:nvSpPr>
        <dsp:cNvPr id="0" name=""/>
        <dsp:cNvSpPr/>
      </dsp:nvSpPr>
      <dsp:spPr>
        <a:xfrm>
          <a:off x="0" y="2938329"/>
          <a:ext cx="840898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3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ABD2F8-F136-40E2-AEE7-1C84109DACB1}">
      <dsp:nvSpPr>
        <dsp:cNvPr id="0" name=""/>
        <dsp:cNvSpPr/>
      </dsp:nvSpPr>
      <dsp:spPr>
        <a:xfrm>
          <a:off x="420449" y="2657889"/>
          <a:ext cx="5886291" cy="5608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30000"/>
                <a:lumMod val="110000"/>
                <a:satMod val="105000"/>
                <a:tint val="6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30000"/>
                <a:lumMod val="105000"/>
                <a:satMod val="103000"/>
                <a:tint val="7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3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488" tIns="0" rIns="22248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</a:rPr>
            <a:t>Пенсионные взносы в НПФ</a:t>
          </a:r>
          <a:endParaRPr lang="ru-RU" sz="2000" b="1" kern="1200" dirty="0">
            <a:solidFill>
              <a:srgbClr val="000000"/>
            </a:solidFill>
          </a:endParaRPr>
        </a:p>
      </dsp:txBody>
      <dsp:txXfrm>
        <a:off x="447829" y="2685269"/>
        <a:ext cx="5831531" cy="506120"/>
      </dsp:txXfrm>
    </dsp:sp>
    <dsp:sp modelId="{E07898AD-E3BC-4E0F-8E64-E5EF37F51DC3}">
      <dsp:nvSpPr>
        <dsp:cNvPr id="0" name=""/>
        <dsp:cNvSpPr/>
      </dsp:nvSpPr>
      <dsp:spPr>
        <a:xfrm>
          <a:off x="0" y="3800169"/>
          <a:ext cx="840898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4A1994-D1B1-478A-B256-225416ACCEF8}">
      <dsp:nvSpPr>
        <dsp:cNvPr id="0" name=""/>
        <dsp:cNvSpPr/>
      </dsp:nvSpPr>
      <dsp:spPr>
        <a:xfrm>
          <a:off x="420449" y="3519729"/>
          <a:ext cx="5886291" cy="5608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488" tIns="0" rIns="22248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</a:rPr>
            <a:t>Дополнительные страховые взносы  в накопительную часть пенсии</a:t>
          </a:r>
          <a:endParaRPr lang="ru-RU" sz="2000" b="1" kern="1200" dirty="0">
            <a:solidFill>
              <a:srgbClr val="000000"/>
            </a:solidFill>
          </a:endParaRPr>
        </a:p>
      </dsp:txBody>
      <dsp:txXfrm>
        <a:off x="447829" y="3547109"/>
        <a:ext cx="5831531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89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218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36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256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819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3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02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264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370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34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6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0E96A-6F23-4576-9BFB-871D20412F35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EA58A-91A8-4719-8D52-64ED985DA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258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ks.ru/" TargetMode="Externa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LAW203005_6_20170013_131522%20(1).XLS" TargetMode="Externa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&#1086;&#1073;&#1088;&#1072;&#1079;&#1077;&#1094;%20&#1087;&#1080;&#1089;&#1100;&#1084;&#1072;%20&#1086;%20&#1089;&#1086;&#1086;&#1073;&#1097;&#1077;&#1085;&#1080;&#1080;%20&#1076;&#1077;&#1103;&#1090;&#1077;&#1083;&#1100;&#1085;&#1086;&#1089;&#1090;&#1080;%20&#1074;%20&#1084;&#1080;&#1085;&#1102;&#1089;&#1090;.doc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base.garant.ru/70704266/#block_2200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base.garant.ru/70704266/#block_210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ase.garant.ru/70704266/#block_1200" TargetMode="External"/><Relationship Id="rId5" Type="http://schemas.openxmlformats.org/officeDocument/2006/relationships/hyperlink" Target="http://base.garant.ru/70704266/#block_1100" TargetMode="External"/><Relationship Id="rId4" Type="http://schemas.openxmlformats.org/officeDocument/2006/relationships/hyperlink" Target="http://base.garant.ru/70704266/#block_1050" TargetMode="External"/><Relationship Id="rId9" Type="http://schemas.openxmlformats.org/officeDocument/2006/relationships/hyperlink" Target="http://base.garant.ru/70704266/#block_130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prib13.xls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iglibrary.ru/category35/book91/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223600000000.RTF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pril&#1045;7134_1.pdf" TargetMode="External"/><Relationship Id="rId4" Type="http://schemas.openxmlformats.org/officeDocument/2006/relationships/hyperlink" Target="&#1060;&#1086;&#1088;&#1084;&#1072;%202-&#1053;&#1044;&#1060;&#1051;-2018.pdf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6_ndfl.xls" TargetMode="Externa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iglibrary.ru/category35/book91/" TargetMode="Externa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Karta.xls" TargetMode="Externa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blank-rascheta-v-eksel-po-strahovym-vznosam-za-i-kvartal-2017-goda.xls" TargetMode="Externa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hyperlink" Target="&#1089;&#1079;&#1074;-&#1082;&#1086;&#1088;&#1088;.xls" TargetMode="External"/><Relationship Id="rId3" Type="http://schemas.openxmlformats.org/officeDocument/2006/relationships/image" Target="../media/image4.png"/><Relationship Id="rId7" Type="http://schemas.openxmlformats.org/officeDocument/2006/relationships/hyperlink" Target="&#1089;&#1079;&#1074;-&#1080;&#1089;&#1079;&#1093;.xl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&#1057;&#1047;&#1042;+&#1052;.doc" TargetMode="External"/><Relationship Id="rId5" Type="http://schemas.openxmlformats.org/officeDocument/2006/relationships/hyperlink" Target="&#1086;&#1076;&#1074;-1.xls" TargetMode="External"/><Relationship Id="rId4" Type="http://schemas.openxmlformats.org/officeDocument/2006/relationships/hyperlink" Target="&#1089;&#1079;&#1074;-&#1089;&#1090;&#1072;&#1078;.xls" TargetMode="Externa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4%20&#1060;&#1057;&#1057;%202017%209%20&#1084;&#1077;&#1089;.xls" TargetMode="External"/><Relationship Id="rId4" Type="http://schemas.openxmlformats.org/officeDocument/2006/relationships/hyperlink" Target="Novaya-forma-4-FSS-2017.xlsx" TargetMode="Externa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500400000000%2015.xls" TargetMode="External"/><Relationship Id="rId4" Type="http://schemas.openxmlformats.org/officeDocument/2006/relationships/hyperlink" Target="500400000000.rtf" TargetMode="Externa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c&#1087;&#1088;&#1072;&#1074;&#1082;&#1072;%20&#1087;&#1086;%20&#1079;&#1072;&#1088;&#1072;&#1073;&#1086;&#1090;&#1085;&#1086;&#1081;%20&#1087;&#1083;&#1072;&#1090;&#1077;%20&#1076;&#1083;&#1103;%20&#1088;&#1072;&#1089;&#1095;&#1077;&#1090;&#1072;%20&#1087;&#1086;&#1089;&#1086;&#1073;&#1080;&#1081;.RT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7637" y="200298"/>
            <a:ext cx="5641676" cy="232724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EC7D0"/>
                </a:solidFill>
                <a:latin typeface="Times New Roman" pitchFamily="18" charset="0"/>
                <a:cs typeface="Times New Roman" pitchFamily="18" charset="0"/>
              </a:rPr>
              <a:t>ОТЧЕТНОСТЬ </a:t>
            </a:r>
            <a:r>
              <a:rPr lang="ru-RU" sz="3600" b="1" dirty="0" smtClean="0">
                <a:solidFill>
                  <a:srgbClr val="0EC7D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в ПРОФСОЮЗНЫХ ОРГАНИЗАЦИЯХ</a:t>
            </a:r>
            <a:r>
              <a:rPr lang="ru-RU" sz="3600" b="1" dirty="0">
                <a:solidFill>
                  <a:srgbClr val="0EC7D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0EC7D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EC7D0"/>
                </a:solidFill>
                <a:latin typeface="Times New Roman" pitchFamily="18" charset="0"/>
                <a:cs typeface="Times New Roman" pitchFamily="18" charset="0"/>
              </a:rPr>
              <a:t>2018-2019</a:t>
            </a:r>
            <a:endParaRPr lang="ru-RU" sz="3600" b="1" dirty="0">
              <a:solidFill>
                <a:srgbClr val="0EC7D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1"/>
            <a:ext cx="9144000" cy="6857999"/>
            <a:chOff x="0" y="1"/>
            <a:chExt cx="9144000" cy="6858001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"/>
              <a:ext cx="9144000" cy="6531431"/>
              <a:chOff x="0" y="1"/>
              <a:chExt cx="9144000" cy="6531431"/>
            </a:xfrm>
          </p:grpSpPr>
          <p:sp>
            <p:nvSpPr>
              <p:cNvPr id="4" name="Фигура, имеющая форму буквы L 3"/>
              <p:cNvSpPr/>
              <p:nvPr/>
            </p:nvSpPr>
            <p:spPr>
              <a:xfrm flipH="1">
                <a:off x="0" y="3"/>
                <a:ext cx="9144000" cy="6531429"/>
              </a:xfrm>
              <a:prstGeom prst="corner">
                <a:avLst>
                  <a:gd name="adj1" fmla="val 25613"/>
                  <a:gd name="adj2" fmla="val 3102"/>
                </a:avLst>
              </a:prstGeom>
              <a:pattFill prst="ltHorz">
                <a:fgClr>
                  <a:srgbClr val="92AFD7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49614" y="1"/>
                <a:ext cx="1320217" cy="400595"/>
              </a:xfrm>
              <a:prstGeom prst="rect">
                <a:avLst/>
              </a:prstGeom>
            </p:spPr>
          </p:pic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chemeClr val="tx2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5835535" y="814463"/>
                <a:ext cx="3235489" cy="4053631"/>
              </a:xfrm>
              <a:prstGeom prst="rect">
                <a:avLst/>
              </a:prstGeom>
            </p:spPr>
          </p:pic>
        </p:grpSp>
        <p:sp>
          <p:nvSpPr>
            <p:cNvPr id="7" name="Прямоугольник 6"/>
            <p:cNvSpPr/>
            <p:nvPr/>
          </p:nvSpPr>
          <p:spPr>
            <a:xfrm>
              <a:off x="1271455" y="6550225"/>
              <a:ext cx="717586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 kern="0" dirty="0">
                  <a:solidFill>
                    <a:schemeClr val="bg1">
                      <a:lumMod val="50000"/>
                    </a:schemeClr>
                  </a:solidFill>
                  <a:latin typeface="Calibri" panose="020F0502020204030204"/>
                </a:rPr>
                <a:t>129164  г. Москва, ул. Маломосковская, д. </a:t>
              </a:r>
              <a:r>
                <a:rPr lang="ru-RU" sz="1400" b="1" kern="0" dirty="0" smtClean="0">
                  <a:solidFill>
                    <a:schemeClr val="bg1">
                      <a:lumMod val="50000"/>
                    </a:schemeClr>
                  </a:solidFill>
                  <a:latin typeface="Calibri" panose="020F0502020204030204"/>
                </a:rPr>
                <a:t>10,   </a:t>
              </a:r>
              <a:r>
                <a:rPr lang="ru-RU" sz="1400" b="1" kern="0" dirty="0">
                  <a:solidFill>
                    <a:schemeClr val="bg1">
                      <a:lumMod val="50000"/>
                    </a:schemeClr>
                  </a:solidFill>
                  <a:latin typeface="Calibri" panose="020F0502020204030204"/>
                </a:rPr>
                <a:t>+7 (495) </a:t>
              </a:r>
              <a:r>
                <a:rPr lang="ru-RU" sz="1400" b="1" kern="0" dirty="0" smtClean="0">
                  <a:solidFill>
                    <a:schemeClr val="bg1">
                      <a:lumMod val="50000"/>
                    </a:schemeClr>
                  </a:solidFill>
                  <a:latin typeface="Calibri" panose="020F0502020204030204"/>
                </a:rPr>
                <a:t>686-21-33,  </a:t>
              </a:r>
              <a:r>
                <a:rPr lang="ru-RU" sz="1400" b="1" kern="0" dirty="0">
                  <a:solidFill>
                    <a:schemeClr val="bg1">
                      <a:lumMod val="50000"/>
                    </a:schemeClr>
                  </a:solidFill>
                  <a:latin typeface="Calibri" panose="020F0502020204030204"/>
                </a:rPr>
                <a:t> </a:t>
              </a:r>
              <a:r>
                <a:rPr lang="en-US" sz="1400" b="1" kern="0" dirty="0">
                  <a:solidFill>
                    <a:schemeClr val="bg1">
                      <a:lumMod val="50000"/>
                    </a:schemeClr>
                  </a:solidFill>
                  <a:latin typeface="Calibri" panose="020F0502020204030204"/>
                </a:rPr>
                <a:t>www.yic-mfp.ru</a:t>
              </a:r>
              <a:endParaRPr lang="ru-RU" sz="1400" b="1" kern="0" dirty="0">
                <a:solidFill>
                  <a:schemeClr val="bg1">
                    <a:lumMod val="50000"/>
                  </a:schemeClr>
                </a:solidFill>
                <a:latin typeface="Calibri" panose="020F0502020204030204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21576" y="4890037"/>
            <a:ext cx="782574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4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Румянцева Екатерина Михайловна –                   заведующая сектором                                         планирования и контроля качества              учебно-методического отдела УИЦ МФП</a:t>
            </a:r>
            <a:endParaRPr lang="ru-RU" sz="24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41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/>
            <a:r>
              <a:rPr lang="ru-RU" altLang="ru-RU" dirty="0"/>
              <a:t>Новая декларация по налогу на прибыль (еще в разработке)</a:t>
            </a:r>
          </a:p>
          <a:p>
            <a:endParaRPr lang="ru-RU" altLang="ru-RU" dirty="0"/>
          </a:p>
          <a:p>
            <a:pPr algn="just"/>
            <a:r>
              <a:rPr lang="ru-RU" altLang="ru-RU" dirty="0"/>
              <a:t>Новый расчет по страховым взносам с 1 квартала 2019 года.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 fontScale="92500" lnSpcReduction="20000"/>
          </a:bodyPr>
          <a:lstStyle/>
          <a:p>
            <a:pPr marL="274320" indent="-274320" algn="just">
              <a:buNone/>
              <a:defRPr/>
            </a:pPr>
            <a:r>
              <a:rPr lang="ru-RU" dirty="0"/>
              <a:t>В настоящий Табель (перечень) включены формы федерального статистического наблюдения для сбора и обработки данных в системе Федеральной службы государственной статистики (Росстата), утвержденные Росстатом на 2014 год (годовые – за 2013 год, периодические и единовременные – на 2014год).</a:t>
            </a:r>
            <a:endParaRPr lang="ru-RU" b="1" dirty="0"/>
          </a:p>
          <a:p>
            <a:pPr marL="274320" indent="-274320" algn="just">
              <a:buNone/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     Табель  подготовлен  по  состоянию  на  05.02.2014 г.</a:t>
            </a:r>
          </a:p>
          <a:p>
            <a:pPr marL="274320" indent="-274320" algn="just">
              <a:buNone/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     Электронная версия Табеля размещена на официальном сайте Росстата в Интернете по адресу </a:t>
            </a:r>
            <a:r>
              <a:rPr lang="en-US" u="sng" dirty="0">
                <a:hlinkClick r:id="rId4"/>
              </a:rPr>
              <a:t>http</a:t>
            </a:r>
            <a:r>
              <a:rPr lang="ru-RU" u="sng" dirty="0">
                <a:hlinkClick r:id="rId4"/>
              </a:rPr>
              <a:t>://</a:t>
            </a:r>
            <a:r>
              <a:rPr lang="en-US" u="sng" dirty="0">
                <a:hlinkClick r:id="rId4"/>
              </a:rPr>
              <a:t>www</a:t>
            </a:r>
            <a:r>
              <a:rPr lang="ru-RU" u="sng" dirty="0">
                <a:hlinkClick r:id="rId4"/>
              </a:rPr>
              <a:t>.</a:t>
            </a:r>
            <a:r>
              <a:rPr lang="en-US" u="sng" dirty="0" err="1">
                <a:hlinkClick r:id="rId4"/>
              </a:rPr>
              <a:t>gks</a:t>
            </a:r>
            <a:r>
              <a:rPr lang="ru-RU" u="sng" dirty="0">
                <a:hlinkClick r:id="rId4"/>
              </a:rPr>
              <a:t>.</a:t>
            </a:r>
            <a:r>
              <a:rPr lang="en-US" u="sng" dirty="0" err="1">
                <a:hlinkClick r:id="rId4"/>
              </a:rPr>
              <a:t>ru</a:t>
            </a:r>
            <a:r>
              <a:rPr lang="ru-RU" u="sng" dirty="0">
                <a:hlinkClick r:id="rId4"/>
              </a:rPr>
              <a:t>/</a:t>
            </a:r>
            <a:r>
              <a:rPr lang="ru-RU" dirty="0"/>
              <a:t>  в  рубрике «Метаданные и нормативно-справочная информация» подрубрика «Формы федерального статистического наблюдения».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55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dirty="0"/>
              <a:t>Сведения  о  наличии и  движении  основных фондов (средств) некоммерческих организаций 24.07.2012 № 406 11-К (Краткая) до 1 апреля годовая</a:t>
            </a:r>
          </a:p>
          <a:p>
            <a:pPr algn="just"/>
            <a:r>
              <a:rPr lang="en-US" altLang="ru-RU" dirty="0"/>
              <a:t>1-</a:t>
            </a:r>
            <a:r>
              <a:rPr lang="ru-RU" altLang="ru-RU" dirty="0"/>
              <a:t>НКО Сведения о деятельности некоммерческой организации  до 1 апреля годовая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55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altLang="ru-RU" b="1" dirty="0"/>
              <a:t>СВЕДЕНИЯ О ЧИСЛЕННОСТИ И ЗАРАБОТНОЙ ПЛАТЕ РАБОТНИКОВ П-4 </a:t>
            </a:r>
            <a:r>
              <a:rPr lang="ru-RU" altLang="ru-RU" dirty="0"/>
              <a:t>(сдают все организации)- ежеквартально при среднесписочной численности до 15 чел. утверждена  приказом  Росстат от 02.08.2016 № 379</a:t>
            </a:r>
          </a:p>
          <a:p>
            <a:pPr algn="just">
              <a:buNone/>
            </a:pPr>
            <a:r>
              <a:rPr lang="en-US" altLang="ru-RU" dirty="0"/>
              <a:t>  </a:t>
            </a:r>
            <a:r>
              <a:rPr lang="ru-RU" altLang="ru-RU" dirty="0"/>
              <a:t>  Ежемесячно при ССЧ больше 15 чел.</a:t>
            </a:r>
            <a:endParaRPr lang="en-US" altLang="ru-RU" dirty="0"/>
          </a:p>
          <a:p>
            <a:pPr algn="just">
              <a:buFont typeface="Arial" charset="0"/>
              <a:buChar char="•"/>
            </a:pPr>
            <a:endParaRPr lang="ru-RU" altLang="ru-RU" dirty="0"/>
          </a:p>
          <a:p>
            <a:pPr algn="just">
              <a:buFont typeface="Arial" charset="0"/>
              <a:buChar char="•"/>
            </a:pPr>
            <a:r>
              <a:rPr lang="en-US" altLang="ru-RU" dirty="0">
                <a:hlinkClick r:id="rId4" action="ppaction://hlinkfile"/>
              </a:rPr>
              <a:t>LAW203005_6_20170013_131522 (1).XLS</a:t>
            </a:r>
            <a:endParaRPr lang="ru-RU" altLang="ru-RU" dirty="0"/>
          </a:p>
          <a:p>
            <a:pPr algn="just">
              <a:buFont typeface="Arial" charset="0"/>
              <a:buChar char="•"/>
            </a:pPr>
            <a:endParaRPr lang="ru-RU" altLang="ru-RU" dirty="0"/>
          </a:p>
          <a:p>
            <a:pPr algn="just">
              <a:buFont typeface="Arial" charset="0"/>
              <a:buChar char="•"/>
            </a:pPr>
            <a:r>
              <a:rPr lang="ru-RU" altLang="ru-RU" dirty="0"/>
              <a:t>Основные сведения о деятельности организации 29.08.2012 № 470  5ПМ квартальная (численность до 15 чел) 1 апреля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55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b="1" dirty="0"/>
              <a:t>Статистическая отчетность.</a:t>
            </a:r>
          </a:p>
          <a:p>
            <a:pPr marL="0" indent="0" algn="just">
              <a:buFont typeface="Wingdings" pitchFamily="2" charset="2"/>
              <a:buNone/>
            </a:pPr>
            <a:r>
              <a:rPr lang="ru-RU" altLang="ru-RU" b="1" dirty="0"/>
              <a:t> Компании вправе избавиться от статистических отчетов, которые не относятся к ее деятельности. (Письмо Росстата от 22.01.2018 № 04-4-04-4/6-сми).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58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altLang="ru-RU" dirty="0"/>
              <a:t>В настоящее  время за нарушение порядка представления </a:t>
            </a:r>
            <a:r>
              <a:rPr lang="ru-RU" altLang="ru-RU" dirty="0" err="1"/>
              <a:t>статотчетности</a:t>
            </a:r>
            <a:r>
              <a:rPr lang="ru-RU" altLang="ru-RU" dirty="0"/>
              <a:t> ответственность несет должностное лицо.  Размер штрафа составляет от 3000 до 5000 рублей ( ст. 13.19. </a:t>
            </a:r>
            <a:r>
              <a:rPr lang="ru-RU" altLang="ru-RU" dirty="0" err="1"/>
              <a:t>КоАПРФ</a:t>
            </a:r>
            <a:r>
              <a:rPr lang="ru-RU" altLang="ru-RU" dirty="0"/>
              <a:t>).</a:t>
            </a:r>
          </a:p>
          <a:p>
            <a:pPr marL="0" indent="0" algn="just">
              <a:buNone/>
            </a:pPr>
            <a:endParaRPr lang="ru-RU" altLang="ru-RU" dirty="0"/>
          </a:p>
          <a:p>
            <a:pPr marL="0" indent="0" algn="just">
              <a:buNone/>
            </a:pPr>
            <a:endParaRPr lang="ru-RU" altLang="ru-RU" dirty="0"/>
          </a:p>
          <a:p>
            <a:pPr marL="0" indent="0" algn="just">
              <a:buNone/>
            </a:pPr>
            <a:r>
              <a:rPr lang="ru-RU" altLang="ru-RU" dirty="0"/>
              <a:t>    </a:t>
            </a:r>
            <a:r>
              <a:rPr lang="ru-RU" altLang="ru-RU" b="1" dirty="0"/>
              <a:t>С 01.01.2016. законопроект № 827806-6</a:t>
            </a:r>
          </a:p>
          <a:p>
            <a:pPr marL="0" indent="0" algn="just">
              <a:buNone/>
            </a:pPr>
            <a:r>
              <a:rPr lang="ru-RU" altLang="ru-RU" b="1" dirty="0"/>
              <a:t>    - штраф для организации от 20000 до 70000</a:t>
            </a:r>
          </a:p>
          <a:p>
            <a:pPr marL="0" indent="0" algn="just">
              <a:buNone/>
            </a:pPr>
            <a:r>
              <a:rPr lang="ru-RU" altLang="ru-RU" b="1" dirty="0"/>
              <a:t>    - штраф для должностного лица от 10000-20000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58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 fontScale="85000" lnSpcReduction="20000"/>
          </a:bodyPr>
          <a:lstStyle/>
          <a:p>
            <a:pPr marL="274320" indent="-274320">
              <a:buNone/>
              <a:defRPr/>
            </a:pPr>
            <a:r>
              <a:rPr lang="ru-RU" dirty="0"/>
              <a:t>Приказом Росстата № 531 от 12.10.2012 г. утверждена </a:t>
            </a:r>
            <a:r>
              <a:rPr lang="ru-RU" b="1" dirty="0"/>
              <a:t>новая </a:t>
            </a:r>
            <a:r>
              <a:rPr lang="ru-RU" dirty="0"/>
              <a:t>форма Федерального государственного статистического наблюдения № 1-СОНКО «Сведения о деятельности социально ориентированной некоммерческой организации» </a:t>
            </a:r>
            <a:r>
              <a:rPr lang="ru-RU" b="1" dirty="0"/>
              <a:t>с отчета за 2012 год.</a:t>
            </a:r>
            <a:endParaRPr lang="ru-RU" dirty="0"/>
          </a:p>
          <a:p>
            <a:pPr marL="274320" indent="-274320">
              <a:buNone/>
              <a:defRPr/>
            </a:pPr>
            <a:r>
              <a:rPr lang="en-US" dirty="0"/>
              <a:t>  </a:t>
            </a:r>
            <a:r>
              <a:rPr lang="ru-RU" dirty="0"/>
              <a:t>Отчет представляют юридические лица, являющиеся социально ориентированными некоммерческими организациями, за исключением государственных и муниципальных учреждений.</a:t>
            </a:r>
          </a:p>
          <a:p>
            <a:pPr marL="274320" indent="-274320">
              <a:buNone/>
              <a:defRPr/>
            </a:pPr>
            <a:r>
              <a:rPr lang="en-US" dirty="0"/>
              <a:t> </a:t>
            </a:r>
            <a:r>
              <a:rPr lang="ru-RU" dirty="0"/>
              <a:t>Срок представления отчета </a:t>
            </a:r>
            <a:r>
              <a:rPr lang="ru-RU" b="1" dirty="0"/>
              <a:t>не позднее 1 апреля  после отчетного года.</a:t>
            </a:r>
            <a:endParaRPr lang="ru-RU" dirty="0"/>
          </a:p>
          <a:p>
            <a:pPr marL="274320" indent="-274320">
              <a:buNone/>
              <a:defRPr/>
            </a:pPr>
            <a:r>
              <a:rPr lang="en-US" dirty="0"/>
              <a:t> </a:t>
            </a:r>
            <a:r>
              <a:rPr lang="ru-RU" dirty="0"/>
              <a:t>Обращаем ваше внимание, что при заполнении формы необходимо руководствоваться  «</a:t>
            </a:r>
            <a:r>
              <a:rPr lang="x-none"/>
              <a:t>Указаниями </a:t>
            </a:r>
            <a:r>
              <a:rPr lang="ru-RU" dirty="0"/>
              <a:t>по заполнению формы федерального статистического наблюдения № 1-СОНКО».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37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 fontScale="85000" lnSpcReduction="10000"/>
          </a:bodyPr>
          <a:lstStyle/>
          <a:p>
            <a:pPr marL="274320" indent="-274320" algn="just">
              <a:buNone/>
              <a:defRPr/>
            </a:pPr>
            <a:r>
              <a:rPr lang="ru-RU" dirty="0"/>
              <a:t>Вместо отчетов по установленным формам ОН0001, организация может представить в Минюст только заявление о продолжении своей деятельности в случае, если:</a:t>
            </a:r>
          </a:p>
          <a:p>
            <a:pPr marL="274320" indent="-274320" algn="just">
              <a:defRPr/>
            </a:pPr>
            <a:r>
              <a:rPr lang="ru-RU" dirty="0"/>
              <a:t>в составе учредителей некоммерческой организации отсутствуют иностранные граждане или организации либо лица без гражданства; </a:t>
            </a:r>
          </a:p>
          <a:p>
            <a:pPr marL="274320" indent="-274320" algn="just">
              <a:defRPr/>
            </a:pPr>
            <a:r>
              <a:rPr lang="ru-RU" dirty="0"/>
              <a:t>не было поступлений в адрес некоммерческой организации поступлений имущества и денежных средств от международных или иностранных организаций, иностранных граждан, лиц без гражданства;</a:t>
            </a:r>
          </a:p>
          <a:p>
            <a:pPr marL="274320" indent="-274320" algn="just">
              <a:defRPr/>
            </a:pPr>
            <a:r>
              <a:rPr lang="ru-RU" dirty="0"/>
              <a:t>поступления имущества и денежных средств в организацию в течение года </a:t>
            </a:r>
            <a:r>
              <a:rPr lang="ru-RU" b="1" u="sng" dirty="0"/>
              <a:t>не превысили трех миллионов рублей.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37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>
                <a:hlinkClick r:id="rId4" action="ppaction://hlinkfile"/>
              </a:rPr>
              <a:t>образец письма о сообщении деятельности в минюст.doc</a:t>
            </a:r>
            <a:endParaRPr lang="ru-RU" altLang="ru-RU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671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821817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напоминаю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ru-RU" altLang="ru-RU" dirty="0"/>
              <a:t>СЗВ-Стаж , СЗВ-ИСХ, СЗВ-КОР НОВЫЕ ФОРМЫ</a:t>
            </a:r>
          </a:p>
          <a:p>
            <a:pPr algn="just"/>
            <a:endParaRPr lang="ru-RU" altLang="ru-RU" dirty="0"/>
          </a:p>
          <a:p>
            <a:pPr algn="just"/>
            <a:r>
              <a:rPr lang="ru-RU" altLang="ru-RU" dirty="0"/>
              <a:t>6-НДФЛ изменения коснуться титульного листа и порядка заполнения ИНН КПП реорганизуемых организаций</a:t>
            </a:r>
          </a:p>
          <a:p>
            <a:pPr algn="just"/>
            <a:r>
              <a:rPr lang="ru-RU" altLang="ru-RU" dirty="0" smtClean="0"/>
              <a:t>Книга </a:t>
            </a:r>
            <a:r>
              <a:rPr lang="ru-RU" altLang="ru-RU" dirty="0"/>
              <a:t>учета доходов и расходов при УСН утв. Приказом Минфина России от 07.12.2016 № 227н.</a:t>
            </a:r>
          </a:p>
          <a:p>
            <a:pPr algn="just"/>
            <a:r>
              <a:rPr lang="ru-RU" altLang="ru-RU" b="1" dirty="0"/>
              <a:t>Расширил книгу учета для упрощенки а именно появится новый раздел 5 для компаний на объекте «доходы» - плательщиков торгового сбора.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059181"/>
            <a:ext cx="8302675" cy="4716780"/>
          </a:xfrm>
        </p:spPr>
        <p:txBody>
          <a:bodyPr>
            <a:normAutofit/>
          </a:bodyPr>
          <a:lstStyle/>
          <a:p>
            <a:pPr algn="just"/>
            <a:r>
              <a:rPr lang="ru-RU" altLang="ru-RU" b="1" dirty="0" smtClean="0"/>
              <a:t>Материальная </a:t>
            </a:r>
            <a:r>
              <a:rPr lang="ru-RU" altLang="ru-RU" b="1" dirty="0"/>
              <a:t>помощь при рождении ребенка 50000руб. В течении первого года рождения не облагается при предоставлении обоим родителям. С 01.01.2018г.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РАЗМЕРЫ СТАНДАРТНОГО ВЫЧЕТА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b="1" dirty="0"/>
              <a:t>На первого ребенка  и второго 1400 руб.</a:t>
            </a:r>
          </a:p>
          <a:p>
            <a:endParaRPr lang="ru-RU" altLang="ru-RU" b="1" dirty="0"/>
          </a:p>
          <a:p>
            <a:r>
              <a:rPr lang="ru-RU" altLang="ru-RU" b="1" dirty="0"/>
              <a:t>На третьего – 3000 руб.</a:t>
            </a:r>
          </a:p>
          <a:p>
            <a:endParaRPr lang="ru-RU" altLang="ru-RU" b="1" dirty="0"/>
          </a:p>
          <a:p>
            <a:r>
              <a:rPr lang="ru-RU" altLang="ru-RU" b="1" dirty="0"/>
              <a:t>На третьего ребенка инвалида – 15000 руб.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СТАНДАРТНЫЕ  ВЫЧЕТЫ  НА ДЕТЕЙ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Лимит доходов по  предоставлению детских вычетов 350000 руб. (ст.218НКРФ).</a:t>
            </a:r>
          </a:p>
          <a:p>
            <a:pPr marL="0" indent="0" algn="just">
              <a:buNone/>
              <a:defRPr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Вычеты для усыновителей, и  опекунов, (6000 руб.) попечителей и  приемных родителей детей (12000 руб.) инвалидов увеличился.</a:t>
            </a:r>
          </a:p>
          <a:p>
            <a:pPr marL="0" indent="0" algn="just">
              <a:buNone/>
              <a:defRPr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  <a:defRPr/>
            </a:pPr>
            <a:r>
              <a:rPr lang="ru-RU" b="1" dirty="0"/>
              <a:t>Социальный налоговый вычет</a:t>
            </a:r>
          </a:p>
          <a:p>
            <a:pPr marL="0" indent="0" algn="just">
              <a:buNone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 вправе обращаться за вычетом на лечение и обучение не только в инспекцию, но и по месту работу </a:t>
            </a:r>
          </a:p>
          <a:p>
            <a:pPr marL="0" indent="0" algn="just">
              <a:buNone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(ст.219НКРФ).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изменение внес в 23 главу  НКРФ Федеральный закон от 06.04.15 № 85-ФЗ.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НАЛОГОВЫЙ ВЫЧЕТ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Два заявления на вычет:</a:t>
            </a:r>
          </a:p>
          <a:p>
            <a:pPr marL="0" indent="0"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1.Заявление в инспекцию: по форме утвержденной письмом от 07.12.15№ ЗН-4-11/21381</a:t>
            </a: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@.</a:t>
            </a:r>
          </a:p>
          <a:p>
            <a:pPr marL="0" indent="0" algn="just">
              <a:buNone/>
            </a:pPr>
            <a:endParaRPr lang="en-US" alt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alt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Максимум через 30 календарных дней инспекция выдает уведомление о подтверждении права на вычет.  После этого сотрудник пишет заявление в произвольной форме в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ru-RU" altLang="ru-RU" b="1" dirty="0"/>
              <a:t>Статистическая отчетность.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b="1" dirty="0"/>
              <a:t> Компании вправе избавиться от статистических отчетов, которые не относятся к ее деятельности. (Письмо Росстата от 22.01.2018 № 04-4-04-4/6-сми)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5627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НОВЫЕ ДОКУМЕНТЫ, КОТОРЫЕ БУХГАЛТЕРИЯ ДОЛЖНА ВЫДАТЬ ВСЕМ ПРИ УВОЛЬНЕНИИ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2004059"/>
            <a:ext cx="8408670" cy="4172903"/>
          </a:xfrm>
        </p:spPr>
        <p:txBody>
          <a:bodyPr>
            <a:normAutofit/>
          </a:bodyPr>
          <a:lstStyle/>
          <a:p>
            <a:r>
              <a:rPr lang="ru-RU" altLang="ru-RU" dirty="0"/>
              <a:t>Выписка из СЗВ-СТАЖ</a:t>
            </a:r>
          </a:p>
          <a:p>
            <a:endParaRPr lang="ru-RU" altLang="ru-RU" dirty="0"/>
          </a:p>
          <a:p>
            <a:r>
              <a:rPr lang="ru-RU" altLang="ru-RU" dirty="0"/>
              <a:t>Раздел 3 единого расчета по взносам</a:t>
            </a:r>
          </a:p>
          <a:p>
            <a:endParaRPr lang="ru-RU" altLang="ru-RU" dirty="0"/>
          </a:p>
          <a:p>
            <a:r>
              <a:rPr lang="ru-RU" altLang="ru-RU" dirty="0"/>
              <a:t>Кроме этого справка 2-НДФЛ</a:t>
            </a:r>
          </a:p>
          <a:p>
            <a:endParaRPr lang="ru-RU" altLang="ru-RU" dirty="0"/>
          </a:p>
          <a:p>
            <a:pPr algn="just"/>
            <a:r>
              <a:rPr lang="ru-RU" altLang="ru-RU" dirty="0"/>
              <a:t>Справка по заработанной плате для расчета больничного листа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518160"/>
            <a:ext cx="7886700" cy="1172529"/>
          </a:xfrm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altLang="ru-RU" b="1" dirty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  <a:t>НАПОМИНАЮ</a:t>
            </a:r>
            <a:br>
              <a:rPr lang="ru-RU" altLang="ru-RU" b="1" dirty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  <a:t>Основания</a:t>
            </a:r>
            <a:r>
              <a:rPr lang="ru-RU" altLang="ru-RU" b="1" dirty="0">
                <a:solidFill>
                  <a:srgbClr val="292929"/>
                </a:solidFill>
                <a:latin typeface="Arial" charset="0"/>
              </a:rPr>
              <a:t> наложения ареста</a:t>
            </a:r>
            <a:br>
              <a:rPr lang="ru-RU" altLang="ru-RU" b="1" dirty="0">
                <a:solidFill>
                  <a:srgbClr val="292929"/>
                </a:solidFill>
                <a:latin typeface="Arial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Все, кто сдает электронную отчетность, должны обеспечить получение от налогового органа документов в электронной форме по ТКС, а также </a:t>
            </a:r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передачу налоговому органу квитанции о приеме в течение 6 дней со дня их отправки инспекцией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(п. 5.1 ст. 23 НК РФ)</a:t>
            </a:r>
          </a:p>
          <a:p>
            <a:pPr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1) Если инспекция не получит эту квитанцию, то </a:t>
            </a:r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течение 10 дней с момента истечения срока, установленного для передачи квитанции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, выносится решение о приостановлении операций по счету (</a:t>
            </a:r>
            <a:r>
              <a:rPr lang="ru-RU" altLang="ru-RU" b="1" dirty="0" err="1"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. 2 п. 3 ст. 76 НК РФ в ред. ФЗ от 28.06.2013 № 134-ФЗ).</a:t>
            </a:r>
          </a:p>
          <a:p>
            <a:pPr lvl="1"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2) Если налоговая декларация не представлена, то по истечении 10 дней возникает право на вынесение решения о приостановлении операций (</a:t>
            </a:r>
            <a:r>
              <a:rPr lang="ru-RU" altLang="ru-RU" b="1" dirty="0" err="1"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. 1 п. 3 ст. 76 НК РФ в ред. ФЗ от 28.06.2013 № 134-ФЗ).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402080"/>
            <a:ext cx="8302675" cy="4774883"/>
          </a:xfrm>
        </p:spPr>
        <p:txBody>
          <a:bodyPr>
            <a:normAutofit fontScale="92500" lnSpcReduction="20000"/>
          </a:bodyPr>
          <a:lstStyle/>
          <a:p>
            <a:pPr algn="ctr">
              <a:spcBef>
                <a:spcPct val="0"/>
              </a:spcBef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ШТРАФНЫЕ САНКЦИИ.</a:t>
            </a:r>
          </a:p>
          <a:p>
            <a:pPr indent="0" algn="just">
              <a:spcBef>
                <a:spcPct val="0"/>
              </a:spcBef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За несвоевременное представление деклараций по налогу на прибыль, НДС – 200руб. ( п.1 ст.126 НКРФ).</a:t>
            </a:r>
          </a:p>
          <a:p>
            <a:pPr indent="0" algn="just">
              <a:spcBef>
                <a:spcPct val="0"/>
              </a:spcBef>
              <a:buNone/>
              <a:defRPr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Bef>
                <a:spcPct val="0"/>
              </a:spcBef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Справка 2-НДФЛ – 200 руб. ( п.1 ст.126 НКРФ).</a:t>
            </a:r>
          </a:p>
          <a:p>
            <a:pPr indent="0" algn="just">
              <a:spcBef>
                <a:spcPct val="0"/>
              </a:spcBef>
              <a:buNone/>
              <a:defRPr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Bef>
                <a:spcPct val="0"/>
              </a:spcBef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Расчет 6-НДФЛ  - 1000 руб. за каждый полный или неполный месяц просрочки. ( п.1.2. ст.126 НКРФ).</a:t>
            </a:r>
          </a:p>
          <a:p>
            <a:pPr indent="0" algn="just">
              <a:spcBef>
                <a:spcPct val="0"/>
              </a:spcBef>
              <a:buNone/>
              <a:defRPr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Расчет по страховым взносам – 1000 руб.</a:t>
            </a:r>
          </a:p>
          <a:p>
            <a:pPr algn="just">
              <a:spcBef>
                <a:spcPct val="0"/>
              </a:spcBef>
              <a:buNone/>
              <a:defRPr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4-ФСС – 1000 руб.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СЗВ-М, СЗВ-СТАЖ – 500 руб.  </a:t>
            </a:r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03543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ОСНОВНЫЕ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ИЗМЕНЕНИЯ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года.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31322" y="1825625"/>
            <a:ext cx="8500004" cy="435133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 первого февраля 2019 года все детские пособия на 1,034. Данная позиция прописана в Федеральном законе от 19.12.2016 «444-ФЗ».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Утвердили новые  справки 2-НДФЛ и порядок их заполнения (приказ ФНС от 02.10.2018 № ММВ-7-11/556). Срок сдачи с признаком 1 до 1.04.2019, с признаком 2 до 1.03.2019.</a:t>
            </a:r>
          </a:p>
          <a:p>
            <a:pPr algn="just"/>
            <a:r>
              <a:rPr lang="ru-RU" dirty="0" smtClean="0"/>
              <a:t>Утвердили новые бланки персотчетности постановление ПФР от 06.12.2018 № 507)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950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Отчетность первичных профсоюзных организаций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НАЛОГОВАЯ ОТЧЕТНОСТЬ;</a:t>
            </a:r>
          </a:p>
          <a:p>
            <a:pPr algn="just"/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ОТЧЕТНОСТЬ ПЕРЕД ВНЕБЮДЖЕТНЫМИ ФОНДАМИ;</a:t>
            </a:r>
          </a:p>
          <a:p>
            <a:pPr algn="just"/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СТАТИСТИЧЕСКАЯ ОТЧЕТНОСТЬ;</a:t>
            </a:r>
          </a:p>
          <a:p>
            <a:pPr algn="just"/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ОТЧЕТНОСТЬ ПЕРЕД МИНЮСТОМ.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Налогообложение профсоюзных организаций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  <a:defRPr/>
            </a:pP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ОБЩИЙ РЕЖИМ НАЛОГООБЛОЖЕНИЯ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ru-RU" b="1" dirty="0"/>
              <a:t>НДС</a:t>
            </a:r>
            <a:r>
              <a:rPr lang="ru-RU" dirty="0"/>
              <a:t> – НКРФ часть 2 Глава 21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endParaRPr lang="ru-RU" b="1" dirty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ru-RU" b="1" dirty="0"/>
              <a:t>Налог на прибыль </a:t>
            </a:r>
            <a:r>
              <a:rPr lang="ru-RU" dirty="0"/>
              <a:t>– НКРФ часть 2 Глава 25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endParaRPr lang="ru-RU" b="1" dirty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ru-RU" b="1" dirty="0"/>
              <a:t>НДФЛ</a:t>
            </a:r>
            <a:r>
              <a:rPr lang="ru-RU" dirty="0"/>
              <a:t> – НКРФ часть 2 Глава 23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endParaRPr lang="ru-RU" dirty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ru-RU" b="1" dirty="0"/>
              <a:t>Страховые взносы 34 </a:t>
            </a:r>
            <a:r>
              <a:rPr lang="ru-RU" dirty="0"/>
              <a:t>глава в НКРФ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endParaRPr lang="ru-RU" dirty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ru-RU" b="1" dirty="0"/>
              <a:t>Взносы по травматизму – в ФСС  </a:t>
            </a:r>
            <a:r>
              <a:rPr lang="ru-RU" dirty="0"/>
              <a:t>ФЗ125-ФЗ</a:t>
            </a: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4126661" cy="435133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  <a:defRPr/>
            </a:pPr>
            <a:r>
              <a:rPr lang="ru-RU" b="1" u="sng" dirty="0"/>
              <a:t>УПРОЩЕНЦЫ</a:t>
            </a:r>
          </a:p>
          <a:p>
            <a:pPr marL="0" indent="-27432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ru-RU" b="1" dirty="0"/>
              <a:t>Единую декларацию для упрощенцев</a:t>
            </a:r>
          </a:p>
          <a:p>
            <a:pPr marL="0" indent="0" algn="just">
              <a:buNone/>
              <a:defRPr/>
            </a:pPr>
            <a:r>
              <a:rPr lang="ru-RU" dirty="0"/>
              <a:t> </a:t>
            </a:r>
          </a:p>
          <a:p>
            <a:pPr marL="0" indent="0" algn="just">
              <a:buNone/>
              <a:defRPr/>
            </a:pPr>
            <a:r>
              <a:rPr lang="ru-RU" b="1" dirty="0"/>
              <a:t>НДФЛ</a:t>
            </a:r>
            <a:r>
              <a:rPr lang="ru-RU" dirty="0"/>
              <a:t> – НКРФ часть 2 Глава 23</a:t>
            </a:r>
          </a:p>
          <a:p>
            <a:pPr marL="0" indent="0" algn="just">
              <a:buNone/>
              <a:defRPr/>
            </a:pPr>
            <a:endParaRPr lang="ru-RU" dirty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ru-RU" b="1" dirty="0"/>
              <a:t>Страховые взносы 34 </a:t>
            </a:r>
            <a:r>
              <a:rPr lang="ru-RU" dirty="0"/>
              <a:t>глава в НКРФ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endParaRPr lang="ru-RU" dirty="0"/>
          </a:p>
          <a:p>
            <a:pPr marL="0" indent="0"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ru-RU" b="1" dirty="0"/>
              <a:t>Взносы по травматизму – в ФСС  </a:t>
            </a:r>
            <a:r>
              <a:rPr lang="ru-RU" dirty="0"/>
              <a:t>ФЗ125-ФЗ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Налог на добавленную стоимость </a:t>
            </a:r>
            <a:r>
              <a:rPr lang="ru-RU" sz="3200" dirty="0" smtClean="0"/>
              <a:t>                 (</a:t>
            </a:r>
            <a:r>
              <a:rPr lang="ru-RU" sz="3200" dirty="0"/>
              <a:t>глава 21 НК РФ)</a:t>
            </a:r>
            <a:br>
              <a:rPr lang="ru-RU" sz="3200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Федеральный закон от 26.06.2013 N 134-ФЗ,</a:t>
            </a:r>
            <a:br>
              <a:rPr lang="ru-RU" dirty="0"/>
            </a:br>
            <a:r>
              <a:rPr lang="ru-RU" dirty="0"/>
              <a:t>Федеральный закон от 20.04.2014 N 81-ФЗ,</a:t>
            </a:r>
            <a:br>
              <a:rPr lang="ru-RU" dirty="0"/>
            </a:br>
            <a:r>
              <a:rPr lang="ru-RU" dirty="0"/>
              <a:t>Федеральный закон от 21.07.2014 N 238-ФЗ,</a:t>
            </a:r>
            <a:br>
              <a:rPr lang="ru-RU" dirty="0"/>
            </a:br>
            <a:r>
              <a:rPr lang="ru-RU" dirty="0"/>
              <a:t> Федеральный закон от 29.11.2014 N 382-ФЗ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8935" y="1121434"/>
            <a:ext cx="8778417" cy="5055529"/>
          </a:xfrm>
        </p:spPr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ru-RU" dirty="0"/>
              <a:t>НДС возникает на подарки не зависимо кому был сделан подарок члену профсоюза или работнику, по какому случаю и предусмотрен или нет он трудовым </a:t>
            </a:r>
            <a:r>
              <a:rPr lang="ru-RU" dirty="0" smtClean="0"/>
              <a:t>                            (коллективным</a:t>
            </a:r>
            <a:r>
              <a:rPr lang="ru-RU" dirty="0"/>
              <a:t>) договором.</a:t>
            </a:r>
          </a:p>
          <a:p>
            <a:pPr marL="0" indent="0" algn="just">
              <a:buNone/>
              <a:defRPr/>
            </a:pPr>
            <a:r>
              <a:rPr lang="ru-RU" dirty="0"/>
              <a:t>   При безвозмездной передаче подарков организация сама себе выставляет счет-фактуру. </a:t>
            </a:r>
            <a:r>
              <a:rPr lang="ru-RU" altLang="ru-RU" b="1" dirty="0"/>
              <a:t>ПИСЬМО ОТ 05.07.2007 № 03-07-11/212.</a:t>
            </a:r>
            <a:r>
              <a:rPr lang="ru-RU" altLang="ru-RU" dirty="0"/>
              <a:t> при выставлении счетов-фактур, в которых отсутствуют отдельные показатели (в том числе грузополучатель - строка 4, покупатель - строка 6, адрес - строка 6а, ИНН и КПП покупателя - строка 6б), в этих строках проставляются прочерки.</a:t>
            </a:r>
            <a:endParaRPr lang="ru-RU" dirty="0"/>
          </a:p>
          <a:p>
            <a:pPr algn="just">
              <a:defRPr/>
            </a:pPr>
            <a:r>
              <a:rPr lang="ru-RU" dirty="0"/>
              <a:t> Если в одном квартале вручались подарки нескольким лицам, то на все подарки составляется одна счет-фактура. (Письмо Минфина от 18.08.2017 ; 03-07-09/6171)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/>
              <a:t>НДС на подарки, призы и др. члену  профсоюза за счет  членских взносов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ctr"/>
            <a:r>
              <a:rPr lang="ru-RU" altLang="ru-RU" dirty="0"/>
              <a:t>Передача подарков членам профсоюзной организации за счет членских взносов, на наш взгляд, облагается НДС на общих основаниях. </a:t>
            </a:r>
            <a:r>
              <a:rPr lang="ru-RU" altLang="ru-RU" b="1" dirty="0"/>
              <a:t>Письмо Минфина РФ от 26 августа 2014 г. N 03-04-11/42598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НДС на подарки, призы и др. работникам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Передача призов, подарков работникам организации признается объектом налогообложения и облагается  налогом на добавленную стоимость в общеустановленном порядке. (Письмо Минфина России от 18.08.2017 № 03-07-11/53088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Arial" charset="0"/>
                <a:cs typeface="Arial" charset="0"/>
              </a:rPr>
              <a:t>      МИНИСТЕРСТВО </a:t>
            </a:r>
            <a:r>
              <a:rPr lang="ru-RU" sz="2000" b="1" dirty="0">
                <a:latin typeface="Arial" charset="0"/>
                <a:cs typeface="Arial" charset="0"/>
              </a:rPr>
              <a:t>ФИНАНСОВ РОССИЙСКОЙ ФЕДЕРАЦИИ</a:t>
            </a:r>
            <a:r>
              <a:rPr lang="en-US" sz="2000" dirty="0">
                <a:cs typeface="Times New Roman" pitchFamily="18" charset="0"/>
              </a:rPr>
              <a:t/>
            </a:r>
            <a:br>
              <a:rPr lang="en-US" sz="2000" dirty="0">
                <a:cs typeface="Times New Roman" pitchFamily="18" charset="0"/>
              </a:rPr>
            </a:br>
            <a:r>
              <a:rPr lang="ru-RU" sz="2000" b="1" dirty="0">
                <a:latin typeface="Arial" charset="0"/>
                <a:cs typeface="Arial" charset="0"/>
              </a:rPr>
              <a:t>ПИСЬМО</a:t>
            </a:r>
            <a:r>
              <a:rPr lang="ru-RU" sz="2000" dirty="0">
                <a:cs typeface="Times New Roman" pitchFamily="18" charset="0"/>
              </a:rPr>
              <a:t> </a:t>
            </a:r>
            <a:r>
              <a:rPr lang="ru-RU" sz="2000" b="1" dirty="0">
                <a:latin typeface="Arial" charset="0"/>
                <a:cs typeface="Times New Roman" pitchFamily="18" charset="0"/>
              </a:rPr>
              <a:t>от 17 июля 2014 г. </a:t>
            </a:r>
            <a:r>
              <a:rPr lang="en-US" sz="2000" b="1" dirty="0">
                <a:latin typeface="Arial" charset="0"/>
                <a:cs typeface="Times New Roman" pitchFamily="18" charset="0"/>
              </a:rPr>
              <a:t>N</a:t>
            </a:r>
            <a:r>
              <a:rPr lang="ru-RU" sz="2000" b="1" dirty="0">
                <a:latin typeface="Arial" charset="0"/>
                <a:cs typeface="Times New Roman" pitchFamily="18" charset="0"/>
              </a:rPr>
              <a:t> 03-07-07/35059</a:t>
            </a:r>
            <a:r>
              <a:rPr lang="en-US" sz="2000" b="1" dirty="0">
                <a:latin typeface="Arial" charset="0"/>
                <a:cs typeface="Arial" charset="0"/>
              </a:rPr>
              <a:t> </a:t>
            </a:r>
            <a:r>
              <a:rPr lang="ru-RU" sz="2000" b="1" dirty="0">
                <a:latin typeface="Arial" charset="0"/>
                <a:cs typeface="Arial" charset="0"/>
              </a:rPr>
              <a:t>, </a:t>
            </a:r>
            <a:br>
              <a:rPr lang="ru-RU" sz="2000" b="1" dirty="0">
                <a:latin typeface="Arial" charset="0"/>
                <a:cs typeface="Arial" charset="0"/>
              </a:rPr>
            </a:br>
            <a:r>
              <a:rPr lang="ru-RU" sz="2000" b="1" dirty="0">
                <a:latin typeface="Arial" charset="0"/>
                <a:cs typeface="Arial" charset="0"/>
              </a:rPr>
              <a:t>ст. 149 НК</a:t>
            </a:r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altLang="ru-RU" b="1" u="sng" dirty="0">
                <a:cs typeface="Arial" charset="0"/>
              </a:rPr>
              <a:t>При передаче билетов в театры и музеи, а также экскурсионных путевок, передаваемых членам профсоюза </a:t>
            </a:r>
            <a:r>
              <a:rPr lang="ru-RU" altLang="ru-RU" b="1" dirty="0">
                <a:cs typeface="Arial" charset="0"/>
              </a:rPr>
              <a:t>(членам их семей) </a:t>
            </a:r>
            <a:r>
              <a:rPr lang="ru-RU" altLang="ru-RU" b="1" u="sng" dirty="0">
                <a:cs typeface="Arial" charset="0"/>
              </a:rPr>
              <a:t>на безвозмездной основе, следует руководствоваться нормами </a:t>
            </a:r>
            <a:r>
              <a:rPr lang="ru-RU" altLang="ru-RU" b="1" dirty="0" err="1">
                <a:cs typeface="Arial" charset="0"/>
              </a:rPr>
              <a:t>пп</a:t>
            </a:r>
            <a:r>
              <a:rPr lang="ru-RU" altLang="ru-RU" b="1" dirty="0">
                <a:cs typeface="Arial" charset="0"/>
              </a:rPr>
              <a:t>. 20 п. 2 ст. 149 Кодекса, согласно которому реализация входных билетов на посещение театрально-зрелищных, культурно-просветительных и зрелищно-развлекательных мероприятий (в том числе проводимых в театрах, музеях) </a:t>
            </a:r>
            <a:r>
              <a:rPr lang="ru-RU" altLang="ru-RU" b="1" u="sng" dirty="0">
                <a:cs typeface="Arial" charset="0"/>
              </a:rPr>
              <a:t>и экскурсионных путевок, форма которых утверждена в установленном порядке как бланк строгой отчетности, освобождается от налогообложения налогом на добавленную стоимость независимо от источника оплаты.</a:t>
            </a:r>
            <a:r>
              <a:rPr lang="ru-RU" altLang="ru-RU" b="1" dirty="0">
                <a:cs typeface="Arial" charset="0"/>
              </a:rPr>
              <a:t> Поэтому услуги, оказываемые учреждениями культуры и искусства в рамках проведения указанных мероприятий, налогом на добавленную стоимость не облагаются.</a:t>
            </a:r>
            <a:endParaRPr lang="en-US" altLang="ru-RU" b="1" dirty="0">
              <a:cs typeface="Times New Roman" pitchFamily="18" charset="0"/>
            </a:endParaRPr>
          </a:p>
          <a:p>
            <a:pPr algn="just"/>
            <a:r>
              <a:rPr lang="ru-RU" altLang="ru-RU" b="1" dirty="0">
                <a:cs typeface="Arial" charset="0"/>
              </a:rPr>
              <a:t>Учитывая изложенное, при передаче членам профсоюза на безвозмездной основе вышеуказанных билетов в театры, музеи и экскурсионных путевок, оплаченных за счет целевых поступлений, налог на добавленную стоимость не уплачивается.</a:t>
            </a:r>
            <a:endParaRPr lang="en-US" altLang="ru-RU" b="1" dirty="0"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Письмо Минфина от 13 декабря 2012 г. N 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03-07-07/133 </a:t>
            </a:r>
            <a:br>
              <a:rPr lang="ru-RU" sz="2800" b="1" u="sng" dirty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Аналогично, в </a:t>
            </a:r>
            <a:r>
              <a:rPr lang="ru-RU" altLang="ru-RU" u="sng" dirty="0">
                <a:latin typeface="Times New Roman" pitchFamily="18" charset="0"/>
                <a:cs typeface="Times New Roman" pitchFamily="18" charset="0"/>
              </a:rPr>
              <a:t>случае приобретения организацией услуг по организации и проведению культурно-развлекательных мероприятий, включающих аренду зала, концертную программу, </a:t>
            </a:r>
            <a:r>
              <a:rPr lang="ru-RU" altLang="ru-RU" u="sng" dirty="0" err="1">
                <a:latin typeface="Times New Roman" pitchFamily="18" charset="0"/>
                <a:cs typeface="Times New Roman" pitchFamily="18" charset="0"/>
              </a:rPr>
              <a:t>банкетно</a:t>
            </a:r>
            <a:r>
              <a:rPr lang="ru-RU" altLang="ru-RU" u="sng" dirty="0">
                <a:latin typeface="Times New Roman" pitchFamily="18" charset="0"/>
                <a:cs typeface="Times New Roman" pitchFamily="18" charset="0"/>
              </a:rPr>
              <a:t>-фуршетное обслуживание, для проведения корпоративных мероприятий, персонификация участников которых не осуществляется, объекта налогообложения налогом на добавленную стоимость и права на вычет налога, предъявленного по данным услугам, также не возникает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Письмо Минфина РФ от 06.03.2015 № 03-07-11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12142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 случае приобретения организацией услуг по организации и проведению культурно-развлекательных мероприятий, включающих аренду зала, концертную программу,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банкетно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-фуршетное обслуживание, для проведения корпоративных мероприятий, персонификация участников которых не осуществляется, объекта налогообложения налогом на добавленную стоимость и права на вычет налога, предъявленного по данным услугам, также не возникает в связи с отсутствием реализации товаров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работ услуг.</a:t>
            </a:r>
            <a:endParaRPr lang="ru-RU" alt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Два способа получить освобождение от уплаты НДС: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145 НК РФ 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2 перейти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на упрощенную систему налогообложения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47353" y="1086484"/>
            <a:ext cx="8408670" cy="471233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0000"/>
              </a:lnSpc>
              <a:defRPr/>
            </a:pPr>
            <a:r>
              <a:rPr lang="ru-RU" alt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01.01.19-11280руб</a:t>
            </a:r>
            <a:r>
              <a:rPr lang="ru-RU" alt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  <a:defRPr/>
            </a:pPr>
            <a:r>
              <a:rPr lang="ru-RU" alt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01.02.19г. проиндексированы пособия 1,034 (Федеральный закон  от 19.12.2016 № 444-ФЗ):</a:t>
            </a:r>
          </a:p>
          <a:p>
            <a:pPr algn="just">
              <a:lnSpc>
                <a:spcPct val="110000"/>
              </a:lnSpc>
              <a:defRPr/>
            </a:pPr>
            <a:r>
              <a:rPr lang="ru-RU" alt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*единовременные пособия при рождении ребенка –17328,90 руб. </a:t>
            </a:r>
          </a:p>
          <a:p>
            <a:pPr algn="just">
              <a:lnSpc>
                <a:spcPct val="110000"/>
              </a:lnSpc>
              <a:defRPr/>
            </a:pPr>
            <a:r>
              <a:rPr lang="ru-RU" alt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*единовременные пособие женщинам, которые встали на учет в ранние сроки беременности – 649,84 руб.</a:t>
            </a:r>
          </a:p>
          <a:p>
            <a:pPr algn="just">
              <a:lnSpc>
                <a:spcPct val="110000"/>
              </a:lnSpc>
              <a:defRPr/>
            </a:pPr>
            <a:r>
              <a:rPr lang="ru-RU" alt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*минимальный размер ежемесячного пособия по уходу за ребенком на первого 3249,17 руб.</a:t>
            </a:r>
          </a:p>
          <a:p>
            <a:pPr algn="just">
              <a:lnSpc>
                <a:spcPct val="110000"/>
              </a:lnSpc>
              <a:defRPr/>
            </a:pPr>
            <a:r>
              <a:rPr lang="ru-RU" alt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второго 6498,33 руб. </a:t>
            </a:r>
          </a:p>
          <a:p>
            <a:pPr algn="just">
              <a:lnSpc>
                <a:spcPct val="110000"/>
              </a:lnSpc>
              <a:defRPr/>
            </a:pPr>
            <a:r>
              <a:rPr lang="ru-RU" alt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погребение 5701,31</a:t>
            </a:r>
          </a:p>
          <a:p>
            <a:pPr algn="just">
              <a:lnSpc>
                <a:spcPct val="110000"/>
              </a:lnSpc>
              <a:defRPr/>
            </a:pPr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ru-RU" alt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средний дневной заработок для расчета пособий 2150,68</a:t>
            </a:r>
          </a:p>
          <a:p>
            <a:pPr algn="just">
              <a:lnSpc>
                <a:spcPct val="110000"/>
              </a:lnSpc>
              <a:defRPr/>
            </a:pPr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  <a:defRPr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algn="just">
              <a:spcBef>
                <a:spcPct val="0"/>
              </a:spcBef>
              <a:buNone/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035170"/>
            <a:ext cx="8408670" cy="5141793"/>
          </a:xfrm>
        </p:spPr>
        <p:txBody>
          <a:bodyPr>
            <a:normAutofit lnSpcReduction="10000"/>
          </a:bodyPr>
          <a:lstStyle/>
          <a:p>
            <a:pPr marL="274320" indent="-274320" algn="ctr">
              <a:buNone/>
              <a:defRPr/>
            </a:pPr>
            <a:r>
              <a:rPr lang="ru-RU" b="1" u="sng" dirty="0"/>
              <a:t>ДОКУМЕНТЫ НЕОБХОДИМЫЕ ДЛЯ ПОЛУЧЕНИЯ ОСВОБОЖДЕНИЯ ПО СТАТЬЕ 145НК </a:t>
            </a:r>
          </a:p>
          <a:p>
            <a:pPr marL="274320" indent="-274320" algn="ctr">
              <a:buNone/>
              <a:defRPr/>
            </a:pPr>
            <a:r>
              <a:rPr lang="ru-RU" b="1" u="sng" dirty="0"/>
              <a:t>  </a:t>
            </a:r>
          </a:p>
          <a:p>
            <a:pPr marL="274320" indent="-274320" algn="just"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-   Форма заявления на освобождение от НДС по ст.145</a:t>
            </a:r>
          </a:p>
          <a:p>
            <a:pPr marL="274320" indent="-274320" algn="just"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утверждена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приказом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минфина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26.12.2018№ 286н;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подается до 20 числа месяца когда вы хотите получить освобождение!!!!</a:t>
            </a:r>
          </a:p>
          <a:p>
            <a:pPr marL="274320" indent="-274320" algn="just">
              <a:buNone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dirty="0"/>
              <a:t>   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Выписка из книги покупок (копия)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- Выписка из баланса (копия баланса)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altLang="ru-RU" dirty="0"/>
              <a:t> В ИФНС России № 1 </a:t>
            </a:r>
            <a:br>
              <a:rPr lang="ru-RU" altLang="ru-RU" dirty="0"/>
            </a:br>
            <a:r>
              <a:rPr lang="ru-RU" altLang="ru-RU" dirty="0"/>
              <a:t>                                                                                                                                   по ЦАО г. Москвы</a:t>
            </a:r>
            <a:br>
              <a:rPr lang="ru-RU" altLang="ru-RU" dirty="0"/>
            </a:br>
            <a:r>
              <a:rPr lang="ru-RU" altLang="ru-RU" dirty="0"/>
              <a:t>                                                                                                 от </a:t>
            </a:r>
            <a:r>
              <a:rPr lang="ru-RU" altLang="ru-RU" u="sng" dirty="0"/>
              <a:t>Автономная некоммерческая ОРГАНИЗАЦИЯ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/>
              <a:t>   </a:t>
            </a:r>
          </a:p>
          <a:p>
            <a:pPr algn="ctr">
              <a:buNone/>
            </a:pPr>
            <a:r>
              <a:rPr lang="ru-RU" altLang="ru-RU" b="1" dirty="0"/>
              <a:t>Уведомление Об использовании права на освобождение от исполнения обязанностей налогоплательщика,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b="1" dirty="0"/>
              <a:t>связанных с исчислением и уплатой налога на добавленную стоимость</a:t>
            </a:r>
            <a:endParaRPr lang="ru-RU" altLang="ru-RU" dirty="0"/>
          </a:p>
          <a:p>
            <a:pPr>
              <a:buNone/>
            </a:pPr>
            <a:r>
              <a:rPr lang="ru-RU" altLang="ru-RU" dirty="0"/>
              <a:t>      В соответствии со статьей 145 Налогового кодекса Российской Федерации</a:t>
            </a:r>
            <a:r>
              <a:rPr lang="en-US" altLang="ru-RU" dirty="0"/>
              <a:t> </a:t>
            </a:r>
            <a:r>
              <a:rPr lang="ru-RU" altLang="ru-RU" dirty="0"/>
              <a:t> и уведомляю об использовании права на освобождение от исполнения обязанностей налогоплательщика, связанных с исчислением и уплатой налога на добавленную стоимость </a:t>
            </a:r>
            <a:r>
              <a:rPr lang="ru-RU" altLang="ru-RU" u="sng" dirty="0"/>
              <a:t>Автономная некоммерческая организация «Витязь»</a:t>
            </a:r>
            <a:r>
              <a:rPr lang="ru-RU" altLang="ru-RU" dirty="0"/>
              <a:t> на двенадцать последовательных календарных месяцев</a:t>
            </a:r>
            <a:r>
              <a:rPr lang="en-US" altLang="ru-RU" dirty="0"/>
              <a:t>  </a:t>
            </a:r>
            <a:r>
              <a:rPr lang="ru-RU" altLang="ru-RU" dirty="0"/>
              <a:t>начиная с </a:t>
            </a:r>
            <a:r>
              <a:rPr lang="ru-RU" altLang="ru-RU" u="sng" dirty="0"/>
              <a:t>1 НОЯБРЯ 2018 г.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/>
              <a:t> Документы, подтверждающие соблюдение условий предоставления освобождения от исполнения обязанностей налогоплательщика, связанных с исчислением и уплатой налога на добавленную стоимость, прилагаются на    листах:</a:t>
            </a:r>
            <a:br>
              <a:rPr lang="ru-RU" altLang="ru-RU" dirty="0"/>
            </a:br>
            <a:r>
              <a:rPr lang="ru-RU" altLang="ru-RU" dirty="0"/>
              <a:t>1. Выписка из бухгалтерского баланса (представляют организации) (в выписке должна быть </a:t>
            </a:r>
            <a:r>
              <a:rPr lang="ru-RU" altLang="ru-RU" dirty="0" err="1"/>
              <a:t>отраженна</a:t>
            </a:r>
            <a:r>
              <a:rPr lang="ru-RU" altLang="ru-RU" dirty="0"/>
              <a:t> сумма выручки от реализации товаров (работ, услуг), заверенная печатью организации, подписями руководителя и главного бухгалтера) на   листах. </a:t>
            </a:r>
            <a:br>
              <a:rPr lang="ru-RU" altLang="ru-RU" dirty="0"/>
            </a:br>
            <a:r>
              <a:rPr lang="ru-RU" altLang="ru-RU" dirty="0"/>
              <a:t>2. Выписка из книги продаж на   листах.</a:t>
            </a:r>
            <a:br>
              <a:rPr lang="ru-RU" altLang="ru-RU" dirty="0"/>
            </a:br>
            <a:r>
              <a:rPr lang="ru-RU" altLang="ru-RU" dirty="0"/>
              <a:t/>
            </a:r>
            <a:br>
              <a:rPr lang="ru-RU" altLang="ru-RU" dirty="0"/>
            </a:br>
            <a:endParaRPr lang="ru-RU" altLang="ru-RU" dirty="0"/>
          </a:p>
          <a:p>
            <a:pPr>
              <a:buNone/>
            </a:pPr>
            <a:r>
              <a:rPr lang="ru-RU" altLang="ru-RU" dirty="0"/>
              <a:t>          Руководитель организации,</a:t>
            </a:r>
            <a:br>
              <a:rPr lang="ru-RU" altLang="ru-RU" dirty="0"/>
            </a:br>
            <a:r>
              <a:rPr lang="ru-RU" altLang="ru-RU" dirty="0"/>
              <a:t>индивидуальный предприниматель                                                           М.И. Прокофьева</a:t>
            </a:r>
            <a:br>
              <a:rPr lang="ru-RU" altLang="ru-RU" dirty="0"/>
            </a:br>
            <a:r>
              <a:rPr lang="ru-RU" altLang="ru-RU" dirty="0"/>
              <a:t>М.П.</a:t>
            </a:r>
            <a:br>
              <a:rPr lang="ru-RU" altLang="ru-RU" dirty="0"/>
            </a:br>
            <a:endParaRPr lang="ru-RU" altLang="ru-RU" dirty="0"/>
          </a:p>
          <a:p>
            <a:pPr>
              <a:buNone/>
            </a:pPr>
            <a:r>
              <a:rPr lang="ru-RU" altLang="ru-RU" dirty="0"/>
              <a:t>       Главный бухгалтер                                                                                   А.Н. Иванов</a:t>
            </a:r>
            <a:br>
              <a:rPr lang="ru-RU" altLang="ru-RU" dirty="0"/>
            </a:br>
            <a:r>
              <a:rPr lang="ru-RU" altLang="ru-RU" dirty="0"/>
              <a:t>Дата « » </a:t>
            </a:r>
            <a:r>
              <a:rPr lang="ru-RU" altLang="ru-RU" u="sng" dirty="0"/>
              <a:t>января 20 </a:t>
            </a:r>
            <a:r>
              <a:rPr lang="ru-RU" altLang="ru-RU" dirty="0"/>
              <a:t> г.</a:t>
            </a:r>
            <a:br>
              <a:rPr lang="ru-RU" altLang="ru-RU" dirty="0"/>
            </a:br>
            <a:r>
              <a:rPr lang="ru-RU" altLang="ru-RU" dirty="0"/>
              <a:t>– – ­ – ­ – ­ – ­ – ­ – ­ – ­ – ­ – ­ – ­ – ­ – ­ – ­ – ­ – ­ – ­ – ­ – ­ – ­</a:t>
            </a:r>
            <a:br>
              <a:rPr lang="ru-RU" altLang="ru-RU" dirty="0"/>
            </a:br>
            <a:r>
              <a:rPr lang="ru-RU" altLang="ru-RU" dirty="0"/>
              <a:t>отрывная часть</a:t>
            </a:r>
            <a:br>
              <a:rPr lang="ru-RU" altLang="ru-RU" dirty="0"/>
            </a:br>
            <a:r>
              <a:rPr lang="ru-RU" altLang="ru-RU" dirty="0"/>
              <a:t>Отметки налогового органа о получении уведомления и документов: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981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/>
              <a:t>НДС на подарки, призы и туристические путевки при УСН и при применение ст.145НКРФ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915063"/>
            <a:ext cx="8408670" cy="426189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altLang="ru-RU" dirty="0"/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 соответствии п.2 ст. 346.11 НКРФ применением УСН освобождает от уплаты НДС. </a:t>
            </a:r>
          </a:p>
          <a:p>
            <a:pPr algn="just"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  Следовательно, если профсоюзная организация безвозмездно передает подарки, призы, туристические путевки при условии что она находится на УСН или освобождена по ст.145НКРФ такая деятельность профсоюзной организации НДС не облагается.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809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/>
              <a:t>ОТЧЕТНОСТЬ ДЛЯ ОСВОБОЖДЕННЫХ ПО СТАТЬЕ 145 ОТ НДС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20000"/>
          </a:bodyPr>
          <a:lstStyle/>
          <a:p>
            <a:pPr marL="274320" indent="-274320" algn="ctr">
              <a:buNone/>
              <a:defRPr/>
            </a:pPr>
            <a:r>
              <a:rPr lang="ru-RU" u="sng" dirty="0"/>
              <a:t>НАЛОГОВАЯ ОТЧЕТНОСТЬ:</a:t>
            </a:r>
          </a:p>
          <a:p>
            <a:pPr marL="457200" indent="-457200" algn="just">
              <a:buFont typeface="+mj-lt"/>
              <a:buAutoNum type="arabicPeriod"/>
              <a:defRPr/>
            </a:pPr>
            <a:endParaRPr lang="ru-RU" i="1" dirty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НАЛОГОВАЯ ДЕКЛАРАЦИЯ ПО ПРИБЫЛИ: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2- НДФЛ, 6 </a:t>
            </a:r>
            <a:r>
              <a:rPr lang="ru-RU" i="1" dirty="0" err="1"/>
              <a:t>ндфл</a:t>
            </a:r>
            <a:endParaRPr lang="ru-RU" i="1" dirty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НАЛОГОВЫЙ РЕГИСТР ПО УЧЕТУ НДФЛ.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Расчет по страховым взносам, 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4-ФСС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СЗВ-М,СЗВ-Стаж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Статистическая отчетность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altLang="ru-RU" dirty="0"/>
              <a:t>НАЛОГОВЫЙ РЕГИСТР ПО УЧЕТУ НДФЛ.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dirty="0">
                <a:latin typeface="Times New Roman" pitchFamily="18" charset="0"/>
              </a:rPr>
              <a:t>Переход осуществляется на добровольной основе. </a:t>
            </a:r>
          </a:p>
          <a:p>
            <a:endParaRPr lang="ru-RU" altLang="ru-RU" dirty="0">
              <a:latin typeface="Times New Roman" pitchFamily="18" charset="0"/>
            </a:endParaRPr>
          </a:p>
          <a:p>
            <a:r>
              <a:rPr lang="ru-RU" altLang="ru-RU" dirty="0">
                <a:latin typeface="Times New Roman" pitchFamily="18" charset="0"/>
              </a:rPr>
              <a:t>Применение УСН </a:t>
            </a:r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</a:rPr>
              <a:t>заменяет</a:t>
            </a:r>
            <a:r>
              <a:rPr lang="ru-RU" altLang="ru-RU" dirty="0">
                <a:latin typeface="Times New Roman" pitchFamily="18" charset="0"/>
              </a:rPr>
              <a:t> уплату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dirty="0">
                <a:latin typeface="Times New Roman" pitchFamily="18" charset="0"/>
              </a:rPr>
              <a:t> </a:t>
            </a:r>
          </a:p>
          <a:p>
            <a:pPr lvl="1">
              <a:buFontTx/>
              <a:buChar char="•"/>
            </a:pPr>
            <a:r>
              <a:rPr lang="ru-RU" altLang="ru-RU" dirty="0">
                <a:solidFill>
                  <a:srgbClr val="0000CC"/>
                </a:solidFill>
                <a:latin typeface="Times New Roman" pitchFamily="18" charset="0"/>
                <a:cs typeface="Arial" charset="0"/>
              </a:rPr>
              <a:t>Налог на прибыль организаций</a:t>
            </a:r>
            <a:endParaRPr lang="ru-RU" altLang="ru-RU" dirty="0">
              <a:solidFill>
                <a:srgbClr val="0000CC"/>
              </a:solidFill>
              <a:latin typeface="Times New Roman" pitchFamily="18" charset="0"/>
            </a:endParaRPr>
          </a:p>
          <a:p>
            <a:pPr lvl="1">
              <a:buFontTx/>
              <a:buChar char="•"/>
            </a:pPr>
            <a:r>
              <a:rPr lang="ru-RU" altLang="ru-RU" dirty="0">
                <a:solidFill>
                  <a:srgbClr val="0000CC"/>
                </a:solidFill>
                <a:latin typeface="Times New Roman" pitchFamily="18" charset="0"/>
                <a:cs typeface="Arial" charset="0"/>
              </a:rPr>
              <a:t>НДС (кроме таможенного НДС при ввозе товаров)</a:t>
            </a:r>
            <a:endParaRPr lang="ru-RU" altLang="ru-RU" dirty="0">
              <a:solidFill>
                <a:srgbClr val="0000CC"/>
              </a:solidFill>
              <a:latin typeface="Times New Roman" pitchFamily="18" charset="0"/>
            </a:endParaRPr>
          </a:p>
          <a:p>
            <a:pPr lvl="1">
              <a:buFontTx/>
              <a:buChar char="•"/>
            </a:pPr>
            <a:r>
              <a:rPr lang="ru-RU" altLang="ru-RU" dirty="0">
                <a:solidFill>
                  <a:srgbClr val="0000CC"/>
                </a:solidFill>
                <a:latin typeface="Times New Roman" pitchFamily="18" charset="0"/>
                <a:cs typeface="Arial" charset="0"/>
              </a:rPr>
              <a:t>Налог на имущество организаций </a:t>
            </a:r>
            <a:endParaRPr lang="ru-RU" altLang="ru-RU" dirty="0">
              <a:solidFill>
                <a:srgbClr val="0000CC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47353" y="1201960"/>
            <a:ext cx="8408670" cy="435133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altLang="ru-RU" b="1" u="sng" dirty="0"/>
              <a:t>Переход на упрощенную систему налогообложения.</a:t>
            </a:r>
            <a:endParaRPr lang="ru-RU" altLang="ru-RU" dirty="0"/>
          </a:p>
          <a:p>
            <a:pPr algn="ctr">
              <a:buNone/>
            </a:pPr>
            <a:r>
              <a:rPr lang="ru-RU" altLang="ru-RU" b="1" dirty="0"/>
              <a:t> </a:t>
            </a:r>
            <a:endParaRPr lang="ru-RU" altLang="ru-RU" dirty="0"/>
          </a:p>
          <a:p>
            <a:pPr algn="just">
              <a:buNone/>
            </a:pPr>
            <a:r>
              <a:rPr lang="ru-RU" altLang="ru-RU" b="1" dirty="0"/>
              <a:t>   Приказом ФНС России от 02.11.2012 № ММВ-7-3/829 утверждены новые формы документов для применения упрощенной системы налогообложения.</a:t>
            </a:r>
            <a:endParaRPr lang="ru-RU" altLang="ru-RU" dirty="0"/>
          </a:p>
          <a:p>
            <a:pPr>
              <a:buNone/>
            </a:pPr>
            <a:r>
              <a:rPr lang="ru-RU" altLang="ru-RU" b="1" dirty="0"/>
              <a:t> </a:t>
            </a:r>
            <a:endParaRPr lang="ru-RU" altLang="ru-RU" dirty="0"/>
          </a:p>
          <a:p>
            <a:pPr algn="just">
              <a:buNone/>
            </a:pPr>
            <a:r>
              <a:rPr lang="en-US" altLang="ru-RU" b="1" dirty="0"/>
              <a:t>    </a:t>
            </a:r>
            <a:r>
              <a:rPr lang="ru-RU" altLang="ru-RU" b="1" dirty="0"/>
              <a:t>С 2013 года  для перехода на УСН представляется уведомление, </a:t>
            </a:r>
            <a:r>
              <a:rPr lang="ru-RU" altLang="ru-RU" dirty="0"/>
              <a:t>а не заявление</a:t>
            </a:r>
            <a:r>
              <a:rPr lang="ru-RU" altLang="ru-RU" b="1" dirty="0"/>
              <a:t> по новой форме № 26.2-1 или в произвольной форме.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u="sng" dirty="0"/>
              <a:t>УПРОЩЕНЦЫ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spcBef>
                <a:spcPct val="0"/>
              </a:spcBef>
              <a:buFont typeface="Century Schoolbook" pitchFamily="18" charset="0"/>
              <a:buAutoNum type="arabicPeriod"/>
              <a:defRPr/>
            </a:pPr>
            <a:r>
              <a:rPr lang="ru-RU" altLang="ru-RU" dirty="0"/>
              <a:t>КНИГА УЧЕТА ДОХОДОВ И РАСХОДОВ ОРГАНИЗАЦИЙ И ИНДИВИДУАЛЬНЫХ ПРЕДПРИНИМАТЕЛЕЙ, ПРИМЕНЯЮЩИХ УПРОЩЕННУЮ СИСТЕМУ НАЛОГООБЛОЖЕНИЯ;</a:t>
            </a:r>
          </a:p>
          <a:p>
            <a:pPr marL="0" indent="0" algn="just">
              <a:spcBef>
                <a:spcPct val="0"/>
              </a:spcBef>
              <a:buFont typeface="Century Schoolbook" pitchFamily="18" charset="0"/>
              <a:buAutoNum type="arabicPeriod"/>
              <a:defRPr/>
            </a:pPr>
            <a:r>
              <a:rPr lang="ru-RU" altLang="ru-RU" dirty="0"/>
              <a:t>НАЛОГОВАЯ ДЕКЛАРАЦИЯ ПО НАЛОГУ, УПЛАЧИВАЕМОМУ В СВЯЗИ С ПРИМИНЕНИЕМ УПРОЩЕННОЙ СИСТЕМЫ НАЛОГООБЛОЖЕНИЯ;</a:t>
            </a:r>
          </a:p>
          <a:p>
            <a:pPr marL="0" indent="0" algn="just">
              <a:spcBef>
                <a:spcPct val="0"/>
              </a:spcBef>
              <a:buFont typeface="Century Schoolbook" pitchFamily="18" charset="0"/>
              <a:buAutoNum type="arabicPeriod"/>
              <a:defRPr/>
            </a:pPr>
            <a:r>
              <a:rPr lang="ru-RU" altLang="ru-RU" dirty="0"/>
              <a:t> ФОРМА 2-НДФЛ</a:t>
            </a:r>
          </a:p>
          <a:p>
            <a:pPr marL="0" indent="0" algn="just">
              <a:spcBef>
                <a:spcPct val="0"/>
              </a:spcBef>
              <a:buFont typeface="Century Schoolbook" pitchFamily="18" charset="0"/>
              <a:buAutoNum type="arabicPeriod"/>
              <a:defRPr/>
            </a:pPr>
            <a:r>
              <a:rPr lang="ru-RU" altLang="ru-RU" dirty="0"/>
              <a:t> 6-НДФЛ;</a:t>
            </a:r>
          </a:p>
          <a:p>
            <a:pPr marL="0" indent="0" algn="just">
              <a:spcBef>
                <a:spcPct val="0"/>
              </a:spcBef>
              <a:buFont typeface="Century Schoolbook" pitchFamily="18" charset="0"/>
              <a:buAutoNum type="arabicPeriod"/>
              <a:defRPr/>
            </a:pPr>
            <a:r>
              <a:rPr lang="ru-RU" altLang="ru-RU" dirty="0"/>
              <a:t>  НАЛОГОВЫЙ РЕГИСТР ПО УЧЕТУ НДФЛ.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Расчет по страховым взносам, 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4-ФСС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СЗВ-М,СЗВ-Стаж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ru-RU" i="1" dirty="0"/>
              <a:t>Статистическая отчетность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Книга учета доходов и расходов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усн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ru-RU" altLang="ru-RU" dirty="0"/>
              <a:t>УТВЕРЖДЕНА </a:t>
            </a:r>
            <a:r>
              <a:rPr lang="ru-RU" altLang="ru-RU" b="1" dirty="0"/>
              <a:t>приказ Минфина от 07.12.2016 № 227н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Книга учета доходов  и расходов оформляется либо вручную либо 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электронно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/>
              <a:t>(п.1.4 Порядка заполнения книги) . Заверять ее у налогового инспектора не нужно. Состоит из 4 разделов. Заполняется в рублях 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Книга учета доходов  и расходов на бумажном носителе: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книга прошнуровывается, нумеруется и ставится печать организации и подпись руководителя.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Книга учета доходов  и расходов, 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которая велась </a:t>
            </a:r>
            <a:r>
              <a:rPr lang="ru-RU" altLang="ru-RU" i="1" dirty="0" err="1">
                <a:latin typeface="Times New Roman" pitchFamily="18" charset="0"/>
                <a:cs typeface="Times New Roman" pitchFamily="18" charset="0"/>
              </a:rPr>
              <a:t>электронно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 и выведена на печать по окончании налогового периода на бумажном носителе, указывается количество содержащихся в ней страниц, которое подтверждается подписью руководителя организации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Статья 346.21. Налоговая декларация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Налоговые декларации по итогам </a:t>
            </a:r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предоставляются </a:t>
            </a:r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позднее 31 марта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dirty="0">
              <a:latin typeface="Times New Roman" pitchFamily="18" charset="0"/>
            </a:endParaRPr>
          </a:p>
          <a:p>
            <a:endParaRPr lang="ru-RU" altLang="ru-RU" dirty="0">
              <a:latin typeface="Times New Roman" pitchFamily="18" charset="0"/>
            </a:endParaRPr>
          </a:p>
          <a:p>
            <a:pPr algn="just"/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налоговых деклараций утверждена </a:t>
            </a:r>
            <a:r>
              <a:rPr lang="ru-RU" altLang="ru-RU" dirty="0"/>
              <a:t>утв. приказом ФНС России от </a:t>
            </a:r>
            <a:r>
              <a:rPr lang="ru-RU" altLang="ru-RU" b="1" dirty="0"/>
              <a:t>26.02.2016 № ММВ-7-3/99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Состав декларации при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усн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213425" cy="4351338"/>
          </a:xfrm>
        </p:spPr>
        <p:txBody>
          <a:bodyPr>
            <a:normAutofit fontScale="62500" lnSpcReduction="20000"/>
          </a:bodyPr>
          <a:lstStyle/>
          <a:p>
            <a:pPr indent="0" algn="just">
              <a:spcBef>
                <a:spcPct val="0"/>
              </a:spcBef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Титульного листа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0" algn="just">
              <a:spcBef>
                <a:spcPct val="0"/>
              </a:spcBef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Раздела 1.1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"Сумма налога (авансового платежа по налогу), уплачиваемого в связи с применением упрощенной системы налогообложения (объект налогообложения - доходы), подлежащая уплате (уменьшению), по данным налогоплательщика».</a:t>
            </a:r>
          </a:p>
          <a:p>
            <a:pPr indent="0" algn="just">
              <a:spcBef>
                <a:spcPct val="0"/>
              </a:spcBef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Раздела 1.2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"Сумма налога (авансового платежа по налогу), уплачиваемого в связи с применением упрощенной системы налогообложения (объект налогообложения - доходы, уменьшенные на величину расходов), и минимального налога, подлежащая уплате (уменьшению), по данным налогоплательщика»</a:t>
            </a:r>
          </a:p>
          <a:p>
            <a:pPr indent="0" algn="just">
              <a:spcBef>
                <a:spcPct val="0"/>
              </a:spcBef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  <a:hlinkClick r:id="rId7" action="ppaction://hlinkfile"/>
              </a:rPr>
              <a:t>Раздела 2.1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"Расчет налога, уплачиваемого в связи с применением упрощенной системы налогообложения (объект налогообложения - доходы)»</a:t>
            </a:r>
          </a:p>
          <a:p>
            <a:pPr indent="0" algn="just">
              <a:spcBef>
                <a:spcPct val="0"/>
              </a:spcBef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Раздела 2.2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"Расчет налога, уплачиваемого в связи с применением упрощенной системы налогообложения, и минимального налога (объект налогообложения - доходы, уменьшенные на величину расходов)»</a:t>
            </a:r>
          </a:p>
          <a:p>
            <a:pPr indent="0" algn="just">
              <a:spcBef>
                <a:spcPct val="0"/>
              </a:spcBef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  <a:hlinkClick r:id="rId9" action="ppaction://hlinkfile"/>
              </a:rPr>
              <a:t>Раздела 3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"Отчет о целевом использовании имущества (в том числе денежных средств), работ, услуг, полученных в рамках благотворительной деятельности, целевых поступлений, целевого финансирования»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03543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239305" cy="4351338"/>
          </a:xfrm>
        </p:spPr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ru-RU" dirty="0"/>
              <a:t>Стало больше </a:t>
            </a:r>
            <a:r>
              <a:rPr lang="ru-RU" b="1" dirty="0"/>
              <a:t>кодов доходов и вычетов</a:t>
            </a:r>
            <a:r>
              <a:rPr lang="ru-RU" dirty="0"/>
              <a:t>, которые работодатели указывают в справке 2-НДФЛ: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-   </a:t>
            </a:r>
            <a:r>
              <a:rPr lang="ru-RU" b="1" dirty="0"/>
              <a:t>2013</a:t>
            </a:r>
            <a:r>
              <a:rPr lang="ru-RU" dirty="0"/>
              <a:t> - компенсация за неиспользованный отпуск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</a:t>
            </a:r>
            <a:r>
              <a:rPr lang="ru-RU" dirty="0" smtClean="0"/>
              <a:t>-  </a:t>
            </a:r>
            <a:r>
              <a:rPr lang="ru-RU" b="1" dirty="0" smtClean="0"/>
              <a:t>2014 </a:t>
            </a:r>
            <a:r>
              <a:rPr lang="ru-RU" dirty="0"/>
              <a:t>- выходные пособия, компенсации при увольнении;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 - </a:t>
            </a:r>
            <a:r>
              <a:rPr lang="ru-RU" altLang="ru-RU" b="1" dirty="0" smtClean="0"/>
              <a:t>2002</a:t>
            </a:r>
            <a:r>
              <a:rPr lang="ru-RU" altLang="ru-RU" dirty="0" smtClean="0"/>
              <a:t> </a:t>
            </a:r>
            <a:r>
              <a:rPr lang="ru-RU" altLang="ru-RU" b="1" dirty="0"/>
              <a:t>- </a:t>
            </a:r>
            <a:r>
              <a:rPr lang="ru-RU" altLang="ru-RU" dirty="0"/>
              <a:t>премии связанные с трудовой деятельностью;</a:t>
            </a:r>
          </a:p>
          <a:p>
            <a:pPr marL="0" indent="0" algn="just">
              <a:buNone/>
              <a:defRPr/>
            </a:pPr>
            <a:r>
              <a:rPr lang="ru-RU" altLang="ru-RU" b="1" dirty="0"/>
              <a:t>     -  </a:t>
            </a:r>
            <a:r>
              <a:rPr lang="ru-RU" altLang="ru-RU" b="1" dirty="0" smtClean="0"/>
              <a:t>2003 </a:t>
            </a:r>
            <a:r>
              <a:rPr lang="ru-RU" altLang="ru-RU" b="1" dirty="0"/>
              <a:t>- </a:t>
            </a:r>
            <a:r>
              <a:rPr lang="ru-RU" altLang="ru-RU" dirty="0"/>
              <a:t>премии за счет целевых поступлений;</a:t>
            </a:r>
          </a:p>
          <a:p>
            <a:pPr marL="0" indent="0" algn="just">
              <a:buNone/>
              <a:defRPr/>
            </a:pPr>
            <a:r>
              <a:rPr lang="ru-RU" altLang="ru-RU" dirty="0"/>
              <a:t>     -  </a:t>
            </a:r>
            <a:r>
              <a:rPr lang="ru-RU" altLang="ru-RU" b="1" dirty="0" smtClean="0"/>
              <a:t>4800</a:t>
            </a:r>
            <a:r>
              <a:rPr lang="ru-RU" altLang="ru-RU" dirty="0" smtClean="0"/>
              <a:t> </a:t>
            </a:r>
            <a:r>
              <a:rPr lang="ru-RU" altLang="ru-RU" dirty="0"/>
              <a:t>– иные доходы.</a:t>
            </a:r>
          </a:p>
          <a:p>
            <a:pPr marL="0" indent="0" algn="just">
              <a:buNone/>
              <a:defRPr/>
            </a:pPr>
            <a:r>
              <a:rPr lang="ru-RU" altLang="ru-RU" dirty="0"/>
              <a:t>      ПРИКАЗ ФНС  РОССИИ  от  24.10.2017г. № ММВ-7-11/820</a:t>
            </a:r>
            <a:r>
              <a:rPr lang="en-US" altLang="ru-RU" dirty="0"/>
              <a:t>@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032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Организации с объектом «Доходы» сдают: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ru-RU" dirty="0"/>
              <a:t>Титульный лист</a:t>
            </a:r>
          </a:p>
          <a:p>
            <a:pPr>
              <a:defRPr/>
            </a:pPr>
            <a:r>
              <a:rPr lang="ru-RU" altLang="ru-RU" dirty="0"/>
              <a:t> раздел 1.2</a:t>
            </a:r>
          </a:p>
          <a:p>
            <a:pPr>
              <a:defRPr/>
            </a:pPr>
            <a:r>
              <a:rPr lang="ru-RU" altLang="ru-RU" dirty="0"/>
              <a:t>Раздел 2.1</a:t>
            </a:r>
          </a:p>
          <a:p>
            <a:pPr>
              <a:defRPr/>
            </a:pPr>
            <a:r>
              <a:rPr lang="ru-RU" altLang="ru-RU" dirty="0"/>
              <a:t> раздел 3</a:t>
            </a:r>
          </a:p>
          <a:p>
            <a:pPr>
              <a:defRPr/>
            </a:pPr>
            <a:endParaRPr lang="ru-RU" altLang="ru-RU" dirty="0"/>
          </a:p>
          <a:p>
            <a:pPr>
              <a:defRPr/>
            </a:pPr>
            <a:r>
              <a:rPr lang="ru-RU" altLang="ru-RU" dirty="0"/>
              <a:t>Заполняется в рублях.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250830"/>
            <a:ext cx="8408670" cy="4926133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ct val="0"/>
              </a:spcBef>
              <a:buFont typeface="Century Schoolbook" pitchFamily="18" charset="0"/>
              <a:buAutoNum type="arabicPeriod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Налогоплательщики НДС ведут счета-фактур, книги покупок и продаж, основание  </a:t>
            </a:r>
            <a:r>
              <a:rPr lang="ru-RU" altLang="ru-RU" dirty="0"/>
              <a:t>Федеральный закон от 20.04.2014 №81-ФЗ. </a:t>
            </a:r>
          </a:p>
          <a:p>
            <a:pPr marL="0" indent="0" algn="ctr">
              <a:spcBef>
                <a:spcPct val="0"/>
              </a:spcBef>
              <a:buNone/>
            </a:pPr>
            <a:endParaRPr lang="ru-RU" altLang="ru-RU" b="1" i="1" dirty="0"/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b="1" i="1" dirty="0"/>
              <a:t>Книга покупок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(постановление Правительства РФ ОТ 19.08.2017 № 981) 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Заполняются следующие графы: 1, 2 (01 всегда) </a:t>
            </a: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8,9,10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,15,16)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b="1" i="1" dirty="0"/>
              <a:t>Книга продаж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(постановление Правительства РФ ОТ 19.08.2017 № 981)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Новые графы: код вида товара. Регистрационный номер таможенной декларации.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Заполняются следующие графы: 1,2(всегда 10),</a:t>
            </a: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3,7,8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,13б,14,17</a:t>
            </a: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/>
              <a:t>ДЕКЛАРАЦИЯ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Font typeface="Century Schoolbook" pitchFamily="18" charset="0"/>
              <a:buAutoNum type="arabicPeriod"/>
              <a:defRPr/>
            </a:pPr>
            <a:r>
              <a:rPr lang="ru-RU" altLang="ru-RU" dirty="0"/>
              <a:t>Налоговая декларация по НДС сдается только </a:t>
            </a:r>
            <a:r>
              <a:rPr lang="ru-RU" altLang="ru-RU" dirty="0" err="1"/>
              <a:t>электронно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ФЗ от 28.06.2013 № 134-ФЗ</a:t>
            </a:r>
          </a:p>
          <a:p>
            <a:pPr marL="0" indent="0" algn="just"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Запрещено предоставлять декларацию на бумажном носителе, если НК РФ предусмотрена электронная форма. При представлении налоговой декларации на бумажном носителе в случае, если законом предусмотрена обязанность представления налоговой декларации (расчета) в электронной форме, такая декларация </a:t>
            </a:r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считается представленной.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/>
          </a:bodyPr>
          <a:lstStyle/>
          <a:p>
            <a:pPr marL="274320" indent="-274320" algn="just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Сдаем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налоговую   декларацию    по налогу на добавленную стоимость 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жеквартально до 25 числа месяца следующего за отчетным периодом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Данная позиция утверждена ФЗ от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29.11.2014 № 382-ФЗ</a:t>
            </a:r>
          </a:p>
          <a:p>
            <a:pPr marL="457200" indent="-457200" algn="just">
              <a:buNone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 </a:t>
            </a:r>
          </a:p>
          <a:p>
            <a:pPr marL="457200" indent="-457200" algn="just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Сдаем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в упрощенном виде: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Титульный лист, раздел 1, раздел 8,9 .</a:t>
            </a:r>
          </a:p>
          <a:p>
            <a:pPr marL="457200" indent="-457200" algn="just"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Нулевая декларация сдается обязательно: Титульный лист, раздел 1. Штраф 1000 руб.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/>
              <a:t>ЧАСТЫЕ ОШИБКИ В ДЕКЛАРАЦИИ ПО НДС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b="1" dirty="0"/>
              <a:t>Частая ошибка – это расхождение в номерах счет-фактуры поставщика и покупателя. Неправильные коды. Неправильно переносят ИНН из счет-фактур.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Ответственность за нарушение формы </a:t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представления декларации по НДС</a:t>
            </a:r>
            <a:endParaRPr lang="ru-RU" sz="31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62500" lnSpcReduction="20000"/>
          </a:bodyPr>
          <a:lstStyle/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с 01.01.2015 п. 5 ст. 174 НК РФ (Федеральный закон от 04.11.2014 № 347-ФЗ):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При представлении налоговой декларации на бумажном носителе такая декларация </a:t>
            </a: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не считается представленной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Санкции: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Пункт 1 статьи 119 НК РФ: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Несвоевременное представление декларации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– штраф в размере 5% от неуплаченной суммы налога, подлежащей уплате (доплате) на основании этой декларации за каждый полный или неполный месяц, но не более 30% и не менее 200 руб.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Пункт 3 ст. 76 НК РФ: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При непредставлении декларации в течение 10 дней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по истечении установленного срока -приостановлении операций по счетам в банке и переводов электронных денежных средств - в течение трех лет со дня истечения срока, установленного </a:t>
            </a:r>
            <a:r>
              <a:rPr lang="ru-RU" altLang="ru-RU" b="1" dirty="0" err="1"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. 1 п. 1 ст. 76 НК РФ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Пункт 15.5 КоАП РФ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     Нарушение установленных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законодательством о налогах и сборах</a:t>
            </a: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 сроков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представления налоговой декларации в налоговый орган по месту учета - влечет предупреждение или наложение административного штрафа на должностных лиц в размере от трехсот до пятисот рублей.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altLang="ru-RU" b="1" u="sng" dirty="0"/>
              <a:t>Налог на прибыль</a:t>
            </a:r>
            <a:endParaRPr lang="ru-RU" altLang="ru-RU" dirty="0"/>
          </a:p>
          <a:p>
            <a:pPr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Отчитываемся по декларации утвержденной Приказом ФНС от </a:t>
            </a: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.10.2016г. № ММВ-7-3/572@.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  Сдаем в упрощенном виде: Титульный лист, Лист 02,07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prib13.xls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Ст. 289 п.2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10000"/>
          </a:bodyPr>
          <a:lstStyle/>
          <a:p>
            <a:pPr marL="274320" indent="-274320" algn="just">
              <a:buFont typeface="Wingdings" pitchFamily="2" charset="2"/>
              <a:buChar char="Ø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Некоммерческие организации, у которых не возникает обязательств по уплате налога, представляют налоговую декларацию по упрощенной форме по истечении налогового периода.</a:t>
            </a:r>
          </a:p>
          <a:p>
            <a:pPr marL="0" indent="0" algn="just"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274320" indent="-274320" algn="just">
              <a:buFont typeface="Wingdings" pitchFamily="2" charset="2"/>
              <a:buChar char="Ø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buFont typeface="Wingdings" pitchFamily="2" charset="2"/>
              <a:buChar char="Ø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Сдаем раз в год до 28 марта на основании п.2 ст.289 НК.</a:t>
            </a:r>
          </a:p>
          <a:p>
            <a:pPr marL="274320" indent="-274320" algn="just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Так как членские взносы и целевые поступления в соответствии со статьей 251 НК 346.15НК не являются источниками прибыли.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/>
              <a:t>НАЛОГ НА ПРИБЫЛЬ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/>
              <a:t>ПИСЬМО МИНФИНА РФ от 31.07.2017 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ru-RU" b="1" dirty="0"/>
              <a:t>№ 03-03-06/3/48745</a:t>
            </a:r>
          </a:p>
          <a:p>
            <a:pPr algn="just">
              <a:defRPr/>
            </a:pPr>
            <a:endParaRPr lang="ru-RU" b="1" dirty="0"/>
          </a:p>
          <a:p>
            <a:pPr algn="just">
              <a:defRPr/>
            </a:pPr>
            <a:endParaRPr lang="ru-RU" b="1" dirty="0"/>
          </a:p>
          <a:p>
            <a:pPr algn="just">
              <a:defRPr/>
            </a:pPr>
            <a:endParaRPr lang="ru-RU" b="1" dirty="0"/>
          </a:p>
          <a:p>
            <a:pPr algn="ctr">
              <a:defRPr/>
            </a:pPr>
            <a:r>
              <a:rPr lang="ru-RU" b="1" dirty="0"/>
              <a:t>ПИСЬМО МИНФИНА РФ от 10.09.2015 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ru-RU" b="1" dirty="0"/>
              <a:t>№ 03-03-07/46859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Коды вида поступления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120 - членские взносы</a:t>
            </a:r>
          </a:p>
          <a:p>
            <a:pPr algn="just"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140 - пожертвования</a:t>
            </a:r>
          </a:p>
          <a:p>
            <a:pPr algn="just"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260 - средства по коллективным договорам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Платежные поручения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ru-RU" b="1" dirty="0"/>
              <a:t>Приказ Минфина от 5.04.2017 № 58н.</a:t>
            </a:r>
          </a:p>
          <a:p>
            <a:pPr algn="just">
              <a:defRPr/>
            </a:pPr>
            <a:r>
              <a:rPr lang="ru-RU" dirty="0"/>
              <a:t>Платежное поручение составляется по старой форме 0401060 (утв. Положением Банка России от 19.06.2012 № 383-П в последний редакции от 05.07.2017г)</a:t>
            </a:r>
          </a:p>
          <a:p>
            <a:pPr algn="just">
              <a:defRPr/>
            </a:pPr>
            <a:r>
              <a:rPr lang="ru-RU" dirty="0"/>
              <a:t>Очередность платежа 5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110 пустое</a:t>
            </a:r>
          </a:p>
          <a:p>
            <a:pPr algn="just">
              <a:defRPr/>
            </a:pPr>
            <a:r>
              <a:rPr lang="ru-RU" dirty="0"/>
              <a:t>Статус налогоплательщика:</a:t>
            </a:r>
          </a:p>
          <a:p>
            <a:pPr>
              <a:defRPr/>
            </a:pPr>
            <a:r>
              <a:rPr lang="ru-RU" dirty="0"/>
              <a:t>Налоги-02</a:t>
            </a:r>
          </a:p>
          <a:p>
            <a:pPr>
              <a:defRPr/>
            </a:pPr>
            <a:r>
              <a:rPr lang="ru-RU" dirty="0"/>
              <a:t>Страховые взносы -01</a:t>
            </a:r>
          </a:p>
          <a:p>
            <a:pPr>
              <a:defRPr/>
            </a:pPr>
            <a:r>
              <a:rPr lang="ru-RU" dirty="0"/>
              <a:t>Взносы на травматизм - 08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ru-RU" b="1" dirty="0"/>
              <a:t>Письмо от 07.11.16 № ЗН-4-1821026</a:t>
            </a:r>
            <a:endParaRPr lang="ru-RU" dirty="0"/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Новые реквизиты в графе Банка получателя.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171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Штрафные санкции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Теперь  за нарушение сроков сдачи отчетности несет ответственность   не только организация но и руководитель.  200 рублей за каждую непредставленную форму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руководитель от 300 до 500 рублей.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3276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/>
              <a:t>Налог на доходы физических </a:t>
            </a:r>
            <a:r>
              <a:rPr lang="ru-RU" sz="3600" b="1" dirty="0" smtClean="0"/>
              <a:t>лиц            (</a:t>
            </a:r>
            <a:r>
              <a:rPr lang="ru-RU" sz="3600" b="1" dirty="0"/>
              <a:t>глава 23 НК РФ)</a:t>
            </a:r>
            <a:br>
              <a:rPr lang="ru-RU" sz="3600" b="1" dirty="0"/>
            </a:br>
            <a:r>
              <a:rPr lang="ru-RU" sz="3600" b="1" dirty="0"/>
              <a:t> </a:t>
            </a:r>
            <a:br>
              <a:rPr lang="ru-RU" sz="3600" b="1" dirty="0"/>
            </a:br>
            <a:r>
              <a:rPr lang="ru-RU" sz="3600" b="1" dirty="0"/>
              <a:t>Федеральный закон от 28.12.2013 N 420-ФЗ,</a:t>
            </a:r>
            <a:br>
              <a:rPr lang="ru-RU" sz="3600" b="1" dirty="0"/>
            </a:br>
            <a:r>
              <a:rPr lang="ru-RU" sz="3600" b="1" dirty="0"/>
              <a:t>Федеральный закон от 24.11.2014 N 366-ФЗ</a:t>
            </a:r>
            <a:r>
              <a:rPr lang="ru-RU" sz="3600" dirty="0"/>
              <a:t>,</a:t>
            </a:r>
            <a:br>
              <a:rPr lang="ru-RU" sz="3600" dirty="0"/>
            </a:br>
            <a:r>
              <a:rPr lang="ru-RU" alt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04.10.2014 № 285-ФЗ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НАЛОГ НА ДОХОДЫ ФИЗИЧЕСКИХ ЛИЦ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Обязанность ведения налога на доходы физических лиц в соответствии со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статьей 230 п.1,п.2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предоставлена налоговым агентам которыми мы с Вами являемся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Начиная с 2011 года мы  ведем «регистр налогового учета».</a:t>
            </a:r>
          </a:p>
          <a:p>
            <a:pPr algn="just"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  <a:hlinkClick r:id="rId4"/>
              </a:rPr>
              <a:t>Налог на доходы физических лиц: выплаты, не облагаемые НДФЛ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dirty="0"/>
              <a:t>Государственные пособия к ним относятся:</a:t>
            </a:r>
            <a:br>
              <a:rPr lang="ru-RU" altLang="ru-RU" dirty="0"/>
            </a:br>
            <a:r>
              <a:rPr lang="ru-RU" altLang="ru-RU" dirty="0"/>
              <a:t>   </a:t>
            </a:r>
            <a:r>
              <a:rPr lang="ru-RU" altLang="ru-RU" b="1" dirty="0"/>
              <a:t>пособия по безработице, беременности и родам</a:t>
            </a:r>
            <a:r>
              <a:rPr lang="ru-RU" altLang="ru-RU" dirty="0"/>
              <a:t>.</a:t>
            </a:r>
            <a:br>
              <a:rPr lang="ru-RU" altLang="ru-RU" dirty="0"/>
            </a:br>
            <a:r>
              <a:rPr lang="ru-RU" altLang="ru-RU" dirty="0"/>
              <a:t> </a:t>
            </a:r>
            <a:r>
              <a:rPr lang="ru-RU" altLang="ru-RU" i="1" dirty="0"/>
              <a:t>Обратите внимание! На пособие по временной нетрудоспособности (включая пособие по уходу за больным ребенком) льготный режим не распространяется. Такое пособие облагается НД</a:t>
            </a:r>
            <a:r>
              <a:rPr lang="ru-RU" altLang="ru-RU" dirty="0"/>
              <a:t>ФЛ.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dirty="0"/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единовременное пособие при рождении ребенка;</a:t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ежемесячное пособие по уходу за ребенком;</a:t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ежемесячное пособие на ребенка;</a:t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/>
              <a:t>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b="1" dirty="0"/>
              <a:t>Социальное пособие на погребение.</a:t>
            </a:r>
            <a:r>
              <a:rPr lang="ru-RU" alt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ru-RU" altLang="ru-RU" dirty="0"/>
              <a:t>Компенсационные выплаты  </a:t>
            </a:r>
            <a:r>
              <a:rPr lang="ru-RU" altLang="ru-RU" i="1" dirty="0"/>
              <a:t>при увольнении за исключением.</a:t>
            </a:r>
          </a:p>
          <a:p>
            <a:pPr marL="0" indent="0" algn="just">
              <a:buNone/>
              <a:defRPr/>
            </a:pPr>
            <a:r>
              <a:rPr lang="ru-RU" altLang="ru-RU" i="1" dirty="0"/>
              <a:t>   - компенсации за неиспользованный отпуск</a:t>
            </a:r>
          </a:p>
          <a:p>
            <a:pPr marL="0" indent="0" algn="just">
              <a:buNone/>
              <a:defRPr/>
            </a:pPr>
            <a:r>
              <a:rPr lang="ru-RU" altLang="ru-RU" i="1" dirty="0"/>
              <a:t>   - суммы выплат  в виде выходного пособия на период трудоустройства если он не превышает трехкратного размера среднего месячного заработка </a:t>
            </a:r>
          </a:p>
          <a:p>
            <a:pPr algn="just">
              <a:defRPr/>
            </a:pPr>
            <a:endParaRPr lang="ru-RU" altLang="ru-RU" i="1" dirty="0"/>
          </a:p>
          <a:p>
            <a:pPr algn="just">
              <a:defRPr/>
            </a:pPr>
            <a:r>
              <a:rPr lang="ru-RU" altLang="ru-RU" dirty="0"/>
              <a:t>Суммы единовременных выплат (в виде материальной помощи).</a:t>
            </a:r>
          </a:p>
          <a:p>
            <a:pPr algn="just">
              <a:buNone/>
              <a:defRPr/>
            </a:pPr>
            <a:r>
              <a:rPr lang="ru-RU" altLang="ru-RU" dirty="0"/>
              <a:t>    Обращаю ваше внимание  работодателями членам семьи умершего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ПИСЬМО МИНФИНА РФ ОТ 02 ДЕКАБРЯ 2016 Г. №03-04-05/71785. </a:t>
            </a:r>
          </a:p>
          <a:p>
            <a:pPr algn="just">
              <a:buNone/>
              <a:defRPr/>
            </a:pPr>
            <a:endParaRPr lang="ru-RU" altLang="ru-RU" dirty="0"/>
          </a:p>
          <a:p>
            <a:pPr algn="just">
              <a:defRPr/>
            </a:pPr>
            <a:r>
              <a:rPr lang="ru-RU" altLang="ru-RU" dirty="0"/>
              <a:t>Пособия при выходе на пенсию в пределах трех среднемесячных заработков.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7353" y="365126"/>
            <a:ext cx="8417085" cy="14291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Налогообложение в соответствии с пунктом 28 статьи 217 НК в пределах 4000 руб.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altLang="ru-RU" dirty="0"/>
              <a:t>сумма материальной помощи от работодателя своим работникам</a:t>
            </a:r>
            <a:r>
              <a:rPr lang="en-US" altLang="ru-RU" dirty="0"/>
              <a:t>,</a:t>
            </a:r>
            <a:r>
              <a:rPr lang="ru-RU" altLang="ru-RU" dirty="0"/>
              <a:t> а также бывшим своим работникам в связи с выходом на пенсию.</a:t>
            </a:r>
          </a:p>
          <a:p>
            <a:pPr algn="just"/>
            <a:endParaRPr lang="ru-RU" altLang="ru-RU" dirty="0"/>
          </a:p>
          <a:p>
            <a:pPr algn="just"/>
            <a:r>
              <a:rPr lang="ru-RU" altLang="ru-RU" dirty="0"/>
              <a:t> стоимость различных подарков</a:t>
            </a:r>
            <a:r>
              <a:rPr lang="en-US" altLang="ru-RU" dirty="0"/>
              <a:t>,</a:t>
            </a:r>
            <a:r>
              <a:rPr lang="ru-RU" altLang="ru-RU" dirty="0"/>
              <a:t> например подарочные сертификаты</a:t>
            </a:r>
            <a:r>
              <a:rPr lang="en-US" altLang="ru-RU" dirty="0"/>
              <a:t>,</a:t>
            </a:r>
            <a:r>
              <a:rPr lang="ru-RU" altLang="ru-RU" dirty="0"/>
              <a:t> награждение работников медалями и орденами</a:t>
            </a:r>
            <a:r>
              <a:rPr lang="en-US" altLang="ru-RU" dirty="0"/>
              <a:t>,</a:t>
            </a:r>
            <a:r>
              <a:rPr lang="ru-RU" altLang="ru-RU" dirty="0"/>
              <a:t> новогодние детские подарки</a:t>
            </a:r>
            <a:r>
              <a:rPr lang="en-US" altLang="ru-RU" dirty="0"/>
              <a:t> , </a:t>
            </a:r>
            <a:r>
              <a:rPr lang="ru-RU" altLang="ru-RU" dirty="0"/>
              <a:t>другие различные подарки</a:t>
            </a:r>
          </a:p>
          <a:p>
            <a:pPr algn="just"/>
            <a:endParaRPr lang="ru-RU" altLang="ru-RU" dirty="0"/>
          </a:p>
          <a:p>
            <a:pPr algn="just"/>
            <a:r>
              <a:rPr lang="ru-RU" altLang="ru-RU" dirty="0"/>
              <a:t>возмещение работодателем своим работникам</a:t>
            </a:r>
            <a:r>
              <a:rPr lang="en-US" altLang="ru-RU" dirty="0"/>
              <a:t>,</a:t>
            </a:r>
            <a:r>
              <a:rPr lang="ru-RU" altLang="ru-RU" dirty="0"/>
              <a:t>их супругам</a:t>
            </a:r>
            <a:r>
              <a:rPr lang="en-US" altLang="ru-RU" dirty="0"/>
              <a:t>,</a:t>
            </a:r>
            <a:r>
              <a:rPr lang="ru-RU" altLang="ru-RU" dirty="0"/>
              <a:t> детям</a:t>
            </a:r>
            <a:r>
              <a:rPr lang="en-US" altLang="ru-RU" dirty="0"/>
              <a:t>,</a:t>
            </a:r>
            <a:r>
              <a:rPr lang="ru-RU" altLang="ru-RU" dirty="0"/>
              <a:t> бывшим работникам стоимости приобретенных ими лекарств</a:t>
            </a:r>
            <a:r>
              <a:rPr lang="en-US" altLang="ru-RU" dirty="0"/>
              <a:t>,</a:t>
            </a:r>
            <a:r>
              <a:rPr lang="ru-RU" altLang="ru-RU" dirty="0"/>
              <a:t> при предоставлении рецепта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449238"/>
            <a:ext cx="8408670" cy="472772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выплаты, производимые профсоюзными комитетами (в том числе материальная помощь) членам профсоюзов за счет членских взносов, за исключением вознаграждений и иных выплат за выполнение трудовых обязанностей, а также выплаты, производимые молодежными и детскими организациями своим членам за счет членских взносов на покрытие расходов, связанных с проведением культурно-массовых, физкультурных и спортивных мероприятий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не подлежат налогообложению. Письмом Минфина России от 21.03.2011 N 03-04-06/9-50</a:t>
            </a:r>
          </a:p>
          <a:p>
            <a:pPr algn="just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Помощь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подарки ветеран ВОВ  не превышающий размер 10000 рублей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Налогообложение при проведении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культрно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- массового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мероприятия за счет средств работодателя</a:t>
            </a:r>
            <a:endParaRPr lang="ru-RU" sz="31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altLang="ru-RU" b="1" dirty="0" err="1">
                <a:latin typeface="Times New Roman" pitchFamily="18" charset="0"/>
                <a:cs typeface="Times New Roman" pitchFamily="18" charset="0"/>
              </a:rPr>
              <a:t>МинФина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от  14 АВГУСТА  2013 </a:t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№ 03-04-06/33039.</a:t>
            </a:r>
          </a:p>
          <a:p>
            <a:pPr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u="sng" dirty="0">
                <a:latin typeface="Times New Roman" pitchFamily="18" charset="0"/>
                <a:cs typeface="Times New Roman" pitchFamily="18" charset="0"/>
              </a:rPr>
              <a:t>Суть  письма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 если например произведена оплата аренды дорожки бассейна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организован какой-либо праздник количество нельзя персонифицировать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то НДФЛ не исчисляется и не уплачивается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НАЛОГОВЫЕ ВЫЧЕТЫ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altLang="ru-RU" u="sng" dirty="0">
                <a:latin typeface="Times New Roman" pitchFamily="18" charset="0"/>
                <a:cs typeface="Times New Roman" pitchFamily="18" charset="0"/>
              </a:rPr>
              <a:t>) стандартные налоговые вычеты (ст. 218 НК РФ);</a:t>
            </a:r>
          </a:p>
          <a:p>
            <a:pPr algn="just"/>
            <a:endParaRPr lang="ru-RU" altLang="ru-RU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u="sng" dirty="0">
                <a:latin typeface="Times New Roman" pitchFamily="18" charset="0"/>
                <a:cs typeface="Times New Roman" pitchFamily="18" charset="0"/>
              </a:rPr>
              <a:t>2) социальные налоговые вычеты (ст. 219 НК РФ);</a:t>
            </a:r>
          </a:p>
          <a:p>
            <a:pPr algn="just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3) инвестиционные вычеты    ( ст. 219.1 НКРФ)</a:t>
            </a:r>
          </a:p>
          <a:p>
            <a:pPr algn="just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4)имущественные налоговые вычеты (ст. 220 НК РФ);</a:t>
            </a:r>
          </a:p>
          <a:p>
            <a:pPr algn="just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5) профессиональные налоговые вычеты (ст. 221 НК РФ);</a:t>
            </a:r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solidFill>
                  <a:srgbClr val="C00000"/>
                </a:solidFill>
              </a:rPr>
              <a:t>СТАНДАРТНЫЕ НАЛОГОВЫЕ ВЫЧЕТЫ НАЛОГОПЛАТЕЛЬЩИКА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grpSp>
        <p:nvGrpSpPr>
          <p:cNvPr id="12" name="Группа 58"/>
          <p:cNvGrpSpPr/>
          <p:nvPr/>
        </p:nvGrpSpPr>
        <p:grpSpPr>
          <a:xfrm>
            <a:off x="305052" y="1782518"/>
            <a:ext cx="7750501" cy="4647016"/>
            <a:chOff x="323528" y="1340768"/>
            <a:chExt cx="6341243" cy="5080767"/>
          </a:xfrm>
          <a:solidFill>
            <a:schemeClr val="bg1"/>
          </a:solidFill>
        </p:grpSpPr>
        <p:sp>
          <p:nvSpPr>
            <p:cNvPr id="13" name="Line 16"/>
            <p:cNvSpPr>
              <a:spLocks noChangeShapeType="1"/>
            </p:cNvSpPr>
            <p:nvPr/>
          </p:nvSpPr>
          <p:spPr bwMode="auto">
            <a:xfrm flipH="1">
              <a:off x="4247522" y="4392990"/>
              <a:ext cx="36446" cy="1084449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ru-RU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323528" y="5687777"/>
              <a:ext cx="5328592" cy="733758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lIns="80549" tIns="40275" rIns="80549" bIns="40275" anchor="ctr"/>
            <a:lstStyle/>
            <a:p>
              <a:pPr algn="ctr" eaLnBrk="0" hangingPunct="0">
                <a:defRPr/>
              </a:pPr>
              <a:r>
                <a:rPr lang="ru-RU" sz="1200" b="1" dirty="0">
                  <a:solidFill>
                    <a:srgbClr val="000000"/>
                  </a:solidFill>
                  <a:latin typeface="+mn-lt"/>
                  <a:cs typeface="+mn-cs"/>
                </a:rPr>
                <a:t>Налогоплательщикам, имеющим право более чем на один стандартный вычет из перечисленных выше, предоставляется максимальный  вычет</a:t>
              </a:r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 flipH="1">
              <a:off x="1691680" y="3349751"/>
              <a:ext cx="34909" cy="2127687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ru-RU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6" name="Text Box 3"/>
            <p:cNvSpPr txBox="1">
              <a:spLocks noChangeArrowheads="1"/>
            </p:cNvSpPr>
            <p:nvPr/>
          </p:nvSpPr>
          <p:spPr bwMode="auto">
            <a:xfrm>
              <a:off x="6355739" y="1412776"/>
              <a:ext cx="309032" cy="19141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</p:spPr>
          <p:txBody>
            <a:bodyPr wrap="none" lIns="80549" tIns="40275" rIns="80549" bIns="40275" anchor="ctr"/>
            <a:lstStyle/>
            <a:p>
              <a:pPr eaLnBrk="0" hangingPunct="0">
                <a:defRPr/>
              </a:pPr>
              <a:endParaRPr lang="ru-RU">
                <a:latin typeface="Tahoma" pitchFamily="34" charset="0"/>
                <a:cs typeface="+mn-cs"/>
              </a:endParaRPr>
            </a:p>
          </p:txBody>
        </p:sp>
        <p:sp>
          <p:nvSpPr>
            <p:cNvPr id="17" name="Text Box 4"/>
            <p:cNvSpPr txBox="1">
              <a:spLocks noChangeArrowheads="1"/>
            </p:cNvSpPr>
            <p:nvPr/>
          </p:nvSpPr>
          <p:spPr bwMode="auto">
            <a:xfrm>
              <a:off x="3024642" y="1340768"/>
              <a:ext cx="2411454" cy="3384376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lIns="80549" tIns="0" rIns="80549" bIns="0" anchor="ctr"/>
            <a:lstStyle/>
            <a:p>
              <a:pPr algn="ctr" eaLnBrk="0" hangingPunct="0">
                <a:defRPr/>
              </a:pPr>
              <a:r>
                <a:rPr lang="ru-RU" sz="1400" b="1" dirty="0">
                  <a:solidFill>
                    <a:srgbClr val="000000"/>
                  </a:solidFill>
                  <a:latin typeface="+mn-lt"/>
                  <a:cs typeface="+mn-cs"/>
                </a:rPr>
                <a:t>500 руб.  для Героев СССР, РФ; для лиц, награжденных орденом Славы трех степеней; для блокадников; узников концлагерей; инвалидов с детства, а также инвалидов I и II групп </a:t>
              </a: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648354" y="1340768"/>
              <a:ext cx="2123446" cy="2016224"/>
            </a:xfrm>
            <a:prstGeom prst="rect">
              <a:avLst/>
            </a:prstGeom>
            <a:grpFill/>
            <a:ln>
              <a:solidFill>
                <a:schemeClr val="tx1"/>
              </a:solidFill>
              <a:headEnd/>
              <a:tailEnd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80549" tIns="40275" rIns="80549" bIns="40275" anchor="ctr"/>
            <a:lstStyle/>
            <a:p>
              <a:pPr algn="ctr" eaLnBrk="0" hangingPunct="0">
                <a:defRPr/>
              </a:pPr>
              <a:r>
                <a:rPr lang="ru-RU" sz="1400" b="1" dirty="0">
                  <a:solidFill>
                    <a:srgbClr val="000000"/>
                  </a:solidFill>
                </a:rPr>
                <a:t>3000 руб. для лиц, деятельность</a:t>
              </a:r>
            </a:p>
            <a:p>
              <a:pPr algn="ctr" eaLnBrk="0" hangingPunct="0">
                <a:defRPr/>
              </a:pPr>
              <a:r>
                <a:rPr lang="ru-RU" sz="1400" b="1" dirty="0">
                  <a:solidFill>
                    <a:srgbClr val="000000"/>
                  </a:solidFill>
                </a:rPr>
                <a:t> которых была </a:t>
              </a:r>
            </a:p>
            <a:p>
              <a:pPr algn="ctr" eaLnBrk="0" hangingPunct="0">
                <a:defRPr/>
              </a:pPr>
              <a:r>
                <a:rPr lang="ru-RU" sz="1400" b="1" dirty="0">
                  <a:solidFill>
                    <a:srgbClr val="000000"/>
                  </a:solidFill>
                </a:rPr>
                <a:t>связана с радиацией, а также инвалидов</a:t>
              </a:r>
            </a:p>
            <a:p>
              <a:pPr algn="ctr" eaLnBrk="0" hangingPunct="0">
                <a:defRPr/>
              </a:pPr>
              <a:r>
                <a:rPr lang="ru-RU" sz="1400" b="1" dirty="0">
                  <a:solidFill>
                    <a:srgbClr val="000000"/>
                  </a:solidFill>
                </a:rPr>
                <a:t>войны</a:t>
              </a:r>
              <a:endParaRPr lang="ru-RU" sz="1400" dirty="0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1691680" y="5477438"/>
              <a:ext cx="2520280" cy="15479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ПРИМЕРЫ ПЛАТЕЖНЫХ ПОРУЧЕНИЙ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en-US" altLang="ru-RU" dirty="0">
                <a:hlinkClick r:id="rId4" action="ppaction://hlinkfile"/>
              </a:rPr>
              <a:t>223600000000.RTF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73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Кто ПРЕДОСТАВЛЯЕТ ВЫЧЕТ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Вычет от налогового агента</a:t>
            </a:r>
          </a:p>
          <a:p>
            <a:pPr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Обращаю ваше внимание: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 если налогоплательщик не обратился с заявлением</a:t>
            </a:r>
            <a:r>
              <a:rPr lang="en-US" altLang="ru-RU" i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 то вычеты не предоставляются. Применение вычетов- право</a:t>
            </a:r>
            <a:r>
              <a:rPr lang="en-US" altLang="ru-RU" i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 а не обязанность.</a:t>
            </a:r>
          </a:p>
          <a:p>
            <a:pPr algn="just">
              <a:buNone/>
            </a:pPr>
            <a:endParaRPr lang="ru-RU" alt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Вычет от налогового органа</a:t>
            </a:r>
          </a:p>
          <a:p>
            <a:pPr algn="just">
              <a:buFont typeface="Courier New" pitchFamily="49" charset="0"/>
              <a:buChar char="o"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- заявление</a:t>
            </a:r>
          </a:p>
          <a:p>
            <a:pPr algn="just">
              <a:buFont typeface="Courier New" pitchFamily="49" charset="0"/>
              <a:buChar char="o"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-Декларация 3-НДФЛ</a:t>
            </a:r>
          </a:p>
          <a:p>
            <a:pPr algn="just">
              <a:buFont typeface="Courier New" pitchFamily="49" charset="0"/>
              <a:buChar char="o"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- 2-НДФЛ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минфина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от 25 сентября 2013 </a:t>
            </a: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№ 03-04-06/39802</a:t>
            </a: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(срок хранения заявления на получение стандартного вычет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СТАНДАРТНЫЕ НАЛОГОВЫЕ ВЫЧЕТЫ НА ДЕТЕЙ 2018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ctr" eaLnBrk="0" hangingPunct="0">
              <a:defRPr/>
            </a:pP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3" name="Text Box 38"/>
          <p:cNvSpPr txBox="1">
            <a:spLocks noChangeArrowheads="1"/>
          </p:cNvSpPr>
          <p:nvPr/>
        </p:nvSpPr>
        <p:spPr bwMode="auto">
          <a:xfrm>
            <a:off x="1083946" y="3501008"/>
            <a:ext cx="7554896" cy="120032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Предоставляется каждому родителю на каждого ребенка и действует до месяца, в котором доход налогоплательщика  превысил 350 000 </a:t>
            </a:r>
            <a:r>
              <a:rPr 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67542" y="5060579"/>
            <a:ext cx="8243306" cy="148895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80549" tIns="40275" rIns="80549" bIns="40275"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Вычет на ребенка предоставляется с рождения и сохраняется до достижения ребенком 18 лет (24 года в случае обучения по очной форме)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42" y="980728"/>
            <a:ext cx="8243306" cy="22467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1400 рублей - на первого ребенка; на второго ребенка;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3000 рублей - на третьего и каждого последующего ребенка;</a:t>
            </a:r>
          </a:p>
          <a:p>
            <a:pPr algn="ctr" eaLnBrk="0" hangingPunct="0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15 000 рублей - на каждого ребенка в случае, если ребенок в возрасте до 18 лет является ребенком-инвалидом, или учащегося очной  формы обучения в возрасте до 24 лет, если он является инвалидом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II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групп для родителей и усыновителей, 6000-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опекуны,попечители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приемные родители</a:t>
            </a:r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Стандартный налоговый вычет в двойном размере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/>
            <a:r>
              <a:rPr lang="ru-RU" altLang="ru-RU" dirty="0"/>
              <a:t>Единственному родителю;</a:t>
            </a:r>
          </a:p>
          <a:p>
            <a:pPr algn="just"/>
            <a:r>
              <a:rPr lang="ru-RU" altLang="ru-RU" dirty="0"/>
              <a:t> Усыновителю, опекуну, попечителю;</a:t>
            </a:r>
          </a:p>
          <a:p>
            <a:pPr algn="just"/>
            <a:r>
              <a:rPr lang="ru-RU" altLang="ru-RU" dirty="0"/>
              <a:t> Отцовство ребенка не установлено;</a:t>
            </a:r>
          </a:p>
          <a:p>
            <a:pPr algn="just"/>
            <a:r>
              <a:rPr lang="ru-RU" altLang="ru-RU" dirty="0"/>
              <a:t> Второй родитель признан недееспособным;</a:t>
            </a:r>
          </a:p>
          <a:p>
            <a:pPr algn="just"/>
            <a:r>
              <a:rPr lang="ru-RU" altLang="ru-RU" dirty="0"/>
              <a:t>Второй родитель отказался от налогового стандартного вычета в письменном виде в пользу первого родителя.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ПОНЯТИЕ «ЕДИНСТВЕННЫЙ РОДИТЕЛЬ» ПРИМЕНЯЕТСЯ К СЛУЧАЯМ, КОГДА ОДИН ИЗ  РОДИТЕЛЕЙ РЕБЕНКА УМЕР, ОБЪЯВЛЕН УМЕРШИМ, ПРИЗНАН БЕЗВЕСТНО  ОТСУТСТВУЮЩИМ. </a:t>
            </a:r>
          </a:p>
          <a:p>
            <a:pPr algn="ctr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(ПИСЬМО МИНФИНА РФ ОТ 02.11.2012 </a:t>
            </a:r>
          </a:p>
          <a:p>
            <a:pPr algn="ctr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     № 03-04-05/8-1246)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solidFill>
                  <a:srgbClr val="C00000"/>
                </a:solidFill>
              </a:rPr>
              <a:t>СОЦИАЛЬНЫЕ НАЛОГОВЫЕ ВЫЧЕТЫ</a:t>
            </a:r>
            <a:endParaRPr lang="ru-RU" dirty="0"/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840898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518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1" dirty="0">
                <a:solidFill>
                  <a:srgbClr val="C00000"/>
                </a:solidFill>
                <a:latin typeface="Constantia" pitchFamily="18" charset="0"/>
              </a:rPr>
              <a:t>ОБРАЗОВАТЕЛЬНЫЕ ВЫЧЕТЫ ПРИМЕНЯЮТСЯ ПРИ ВЫПОЛНЕНИИ УСЛОВИЙ: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55608" y="1949569"/>
            <a:ext cx="8381712" cy="422739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/>
              <a:t>ПРЕДЕЛЬНЫЙ РАЗМЕР </a:t>
            </a:r>
            <a:r>
              <a:rPr lang="ru-RU" dirty="0" smtClean="0"/>
              <a:t>ВЫЧЕТА</a:t>
            </a:r>
          </a:p>
          <a:p>
            <a:pPr algn="ctr">
              <a:buNone/>
            </a:pPr>
            <a:r>
              <a:rPr lang="ru-RU" altLang="ru-RU" dirty="0"/>
              <a:t> </a:t>
            </a:r>
            <a:r>
              <a:rPr lang="ru-RU" altLang="ru-RU" b="1" u="sng" dirty="0"/>
              <a:t>Предельный размер вычета в 120 000 руб. является общим для четырех видов расходов: 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dirty="0"/>
              <a:t>    на собственное обучение налогоплательщика,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dirty="0"/>
              <a:t>    на лечение, 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dirty="0"/>
              <a:t>    на негосударственное пенсионное обеспечение и добровольное пенсионное страхование, </a:t>
            </a:r>
          </a:p>
          <a:p>
            <a:pPr algn="just">
              <a:buFont typeface="Wingdings" pitchFamily="2" charset="2"/>
              <a:buChar char="Ø"/>
            </a:pPr>
            <a:r>
              <a:rPr lang="ru-RU" altLang="ru-RU" dirty="0"/>
              <a:t>    на дополнительные страховые взносы на накопительную часть трудовой пенсии.</a:t>
            </a:r>
          </a:p>
          <a:p>
            <a:pPr algn="ctr"/>
            <a:r>
              <a:rPr lang="ru-RU" altLang="ru-RU" b="1" u="sng" dirty="0"/>
              <a:t>НА ОБУЧЕНИЕ ДЕТЕЙ 50000 Р ( НА КАЖДОГО РЕБЕНКА)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solidFill>
                  <a:srgbClr val="C00000"/>
                </a:solidFill>
                <a:latin typeface="Constantia" pitchFamily="18" charset="0"/>
              </a:rPr>
              <a:t>МЕДИЦИНСКИЕ НАЛОГОВЫЕ ВЫЧЕТЫ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85000" lnSpcReduction="20000"/>
          </a:bodyPr>
          <a:lstStyle/>
          <a:p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социальные вычеты, предоставляемые налогоплательщику в случае осуществления им затрат на оплату услуг по лечению в медицинских учреждениях РФ, а также оплату медикаментов. Предоставляются в сумме, уплаченной налогоплательщиком в налоговом периоде. Учитываются также суммы страховых взносов, уплаченные налогоплательщиком в налоговом периоде по договорам добровольного личного страхования, а также по договорам добровольного страхования супруга (супруги), родителей и (или) своих детей в возрасте до 18 лет. По дорогостоящим видам лечения вычеты предоставляются в фактически израсходованной сумме.</a:t>
            </a:r>
            <a:r>
              <a:rPr lang="ru-RU" altLang="ru-RU" i="1" u="sng" dirty="0">
                <a:latin typeface="Times New Roman" pitchFamily="18" charset="0"/>
                <a:cs typeface="Times New Roman" pitchFamily="18" charset="0"/>
              </a:rPr>
              <a:t> Постановлением Правительства РФ от 19.03.2001 N 201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(далее - Постановление N 201, Перечень медицинских услуг).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/>
              <a:t>Документы, подтверждающие право на получение вычеты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altLang="ru-RU" dirty="0"/>
              <a:t>договор с медицинским учреждением на оказание медицинских услуг;</a:t>
            </a:r>
          </a:p>
          <a:p>
            <a:pPr algn="just">
              <a:buNone/>
            </a:pPr>
            <a:endParaRPr lang="ru-RU" altLang="ru-RU" dirty="0"/>
          </a:p>
          <a:p>
            <a:pPr algn="just">
              <a:buNone/>
            </a:pPr>
            <a:r>
              <a:rPr lang="ru-RU" altLang="ru-RU" dirty="0"/>
              <a:t>    платежные документы;</a:t>
            </a:r>
          </a:p>
          <a:p>
            <a:pPr algn="just">
              <a:buNone/>
            </a:pPr>
            <a:r>
              <a:rPr lang="ru-RU" altLang="ru-RU" dirty="0"/>
              <a:t>     декларация по форме 3-ндфл</a:t>
            </a:r>
          </a:p>
          <a:p>
            <a:pPr algn="just">
              <a:buNone/>
            </a:pPr>
            <a:r>
              <a:rPr lang="ru-RU" altLang="ru-RU" dirty="0"/>
              <a:t>   справку об оплате медицинских услуг, по форме утвержденной приказом РФ И МНС РФ от 25.07.2001№ 289/БГ-3-04/256</a:t>
            </a:r>
          </a:p>
          <a:p>
            <a:pPr algn="just">
              <a:buNone/>
            </a:pPr>
            <a:endParaRPr lang="ru-RU" altLang="ru-RU" dirty="0"/>
          </a:p>
          <a:p>
            <a:pPr algn="just">
              <a:buNone/>
            </a:pPr>
            <a:r>
              <a:rPr lang="ru-RU" altLang="ru-RU" dirty="0"/>
              <a:t>     свидетельство подтверждающие родство.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274320" indent="-274320" algn="just"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СДАЕМ  форму – 2-НДФЛ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ВЕДЕМ НАЛОГОВЫЙ РЕГИСТР  В СООТВЕТВСТВИИ с п1 ст. 230НКРФ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03543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ОСНОВНЫЕ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ИЗМЕНЕНИЯ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года.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31321" y="1825625"/>
            <a:ext cx="8574655" cy="435133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Разработка новых форм отчетности по РСВ и НДС.</a:t>
            </a:r>
            <a:r>
              <a:rPr lang="en-US" dirty="0" smtClean="0"/>
              <a:t> </a:t>
            </a:r>
            <a:r>
              <a:rPr lang="ru-RU" dirty="0" smtClean="0"/>
              <a:t>(Приказ от 28.01.2019г. № СА-7-3/853</a:t>
            </a:r>
            <a:r>
              <a:rPr lang="en-US" dirty="0" smtClean="0"/>
              <a:t>@)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Штрафные санкции за не сдачу отчетности  максимально 700000 руб.</a:t>
            </a:r>
          </a:p>
          <a:p>
            <a:pPr algn="just"/>
            <a:r>
              <a:rPr lang="ru-RU" dirty="0" smtClean="0"/>
              <a:t>Ставка НДС  с 01.01.2019-20% (в связи с этим изменятся графы в книге продаж, покупок и счет-фактурах).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647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ФОРМА -2 НДФЛ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dirty="0">
                <a:hlinkClick r:id="rId4" action="ppaction://hlinkfile"/>
              </a:rPr>
              <a:t>Форма 2-НДФЛ-2018.</a:t>
            </a:r>
            <a:r>
              <a:rPr lang="en-US" altLang="ru-RU" dirty="0">
                <a:hlinkClick r:id="rId4" action="ppaction://hlinkfile"/>
              </a:rPr>
              <a:t>pdf</a:t>
            </a:r>
            <a:endParaRPr lang="ru-RU" altLang="ru-RU" dirty="0"/>
          </a:p>
          <a:p>
            <a:r>
              <a:rPr lang="en-US" altLang="ru-RU" dirty="0" err="1">
                <a:hlinkClick r:id="rId5" action="ppaction://hlinkfile"/>
              </a:rPr>
              <a:t>pril</a:t>
            </a:r>
            <a:r>
              <a:rPr lang="ru-RU" altLang="ru-RU" dirty="0">
                <a:hlinkClick r:id="rId5" action="ppaction://hlinkfile"/>
              </a:rPr>
              <a:t>Е7134_1.</a:t>
            </a:r>
            <a:r>
              <a:rPr lang="en-US" altLang="ru-RU" dirty="0">
                <a:hlinkClick r:id="rId5" action="ppaction://hlinkfile"/>
              </a:rPr>
              <a:t>pdf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/>
              <a:t>Коды доходов для справки 2 НДФЛ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altLang="ru-RU" b="1" dirty="0"/>
              <a:t>2000</a:t>
            </a:r>
            <a:r>
              <a:rPr lang="ru-RU" altLang="ru-RU" dirty="0"/>
              <a:t> – Вознаграждение, получаемое налогоплательщиком за выполнение трудовых или иных обязанностей; денежное содержание и иные налогооблагаемые выплаты военнослужащим и приравненным к ним категориям физических лиц (кроме выплат по договорам гражданско-правового характера) </a:t>
            </a:r>
          </a:p>
          <a:p>
            <a:pPr algn="just"/>
            <a:r>
              <a:rPr lang="ru-RU" altLang="ru-RU" b="1" dirty="0">
                <a:solidFill>
                  <a:srgbClr val="FF0000"/>
                </a:solidFill>
              </a:rPr>
              <a:t>2002 - </a:t>
            </a:r>
            <a:r>
              <a:rPr lang="ru-RU" altLang="ru-RU" dirty="0">
                <a:solidFill>
                  <a:srgbClr val="FF0000"/>
                </a:solidFill>
              </a:rPr>
              <a:t>премии связанные с трудовой деятельностью</a:t>
            </a:r>
          </a:p>
          <a:p>
            <a:pPr algn="just"/>
            <a:r>
              <a:rPr lang="ru-RU" altLang="ru-RU" b="1" dirty="0">
                <a:solidFill>
                  <a:srgbClr val="FF0000"/>
                </a:solidFill>
              </a:rPr>
              <a:t>2003 </a:t>
            </a:r>
            <a:r>
              <a:rPr lang="ru-RU" altLang="ru-RU" b="1" dirty="0"/>
              <a:t>– </a:t>
            </a:r>
            <a:r>
              <a:rPr lang="ru-RU" altLang="ru-RU" dirty="0">
                <a:solidFill>
                  <a:srgbClr val="FF0000"/>
                </a:solidFill>
              </a:rPr>
              <a:t>премии за счет целевых поступлений</a:t>
            </a:r>
          </a:p>
          <a:p>
            <a:pPr algn="just"/>
            <a:r>
              <a:rPr lang="ru-RU" altLang="ru-RU" b="1" dirty="0"/>
              <a:t>2012</a:t>
            </a:r>
            <a:r>
              <a:rPr lang="ru-RU" altLang="ru-RU" dirty="0"/>
              <a:t> – Суммы отпускных выплат </a:t>
            </a:r>
          </a:p>
          <a:p>
            <a:pPr algn="just"/>
            <a:r>
              <a:rPr lang="ru-RU" altLang="ru-RU" b="1" dirty="0"/>
              <a:t>2300</a:t>
            </a:r>
            <a:r>
              <a:rPr lang="ru-RU" altLang="ru-RU" dirty="0"/>
              <a:t> – Пособия по временной нетрудоспособности </a:t>
            </a:r>
          </a:p>
          <a:p>
            <a:pPr algn="just"/>
            <a:r>
              <a:rPr lang="ru-RU" altLang="ru-RU" b="1" dirty="0"/>
              <a:t>2720</a:t>
            </a:r>
            <a:r>
              <a:rPr lang="ru-RU" altLang="ru-RU" dirty="0"/>
              <a:t> – Стоимость подарков </a:t>
            </a:r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475117"/>
            <a:ext cx="8408670" cy="470184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altLang="ru-RU" b="1" dirty="0"/>
              <a:t>2730</a:t>
            </a:r>
            <a:r>
              <a:rPr lang="ru-RU" altLang="ru-RU" dirty="0"/>
              <a:t> – Стоимость призов в денежной и натуральной формах, полученных на конкурсах и соревнованиях, проводимых в соответствии с решениями Правительства Российской Федерации, законодательных (представительных) органов государственной власти или представительных органов местного самоуправления </a:t>
            </a:r>
          </a:p>
          <a:p>
            <a:pPr algn="just"/>
            <a:r>
              <a:rPr lang="ru-RU" altLang="ru-RU" b="1" dirty="0"/>
              <a:t>2760</a:t>
            </a:r>
            <a:r>
              <a:rPr lang="ru-RU" altLang="ru-RU" dirty="0"/>
              <a:t> – Материальная помощь, оказываемая работодателями своим работникам, а также бывшим своим работникам, уволившимся в связи с выходом на пенсию по инвалидности или по возрасту </a:t>
            </a:r>
          </a:p>
          <a:p>
            <a:pPr algn="just"/>
            <a:r>
              <a:rPr lang="ru-RU" altLang="ru-RU" b="1" dirty="0"/>
              <a:t>2762</a:t>
            </a:r>
            <a:r>
              <a:rPr lang="ru-RU" altLang="ru-RU" dirty="0"/>
              <a:t> – Суммы единовременной материальной помощи, оказываемой работодателями работникам</a:t>
            </a:r>
          </a:p>
          <a:p>
            <a:pPr algn="just"/>
            <a:r>
              <a:rPr lang="ru-RU" altLang="ru-RU" dirty="0"/>
              <a:t> </a:t>
            </a:r>
            <a:r>
              <a:rPr lang="ru-RU" altLang="ru-RU" b="1" dirty="0"/>
              <a:t>4800</a:t>
            </a:r>
            <a:r>
              <a:rPr lang="ru-RU" altLang="ru-RU" dirty="0"/>
              <a:t> – Иные доходы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/>
              <a:t>ОШИБКИ ПРИ ЗАПОЛНЕНИИ ФОРМЫ 2-НДФЛ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altLang="ru-RU" dirty="0"/>
              <a:t>При  обнаружении ошибок в уже сданной форме 2-НДФЛ, необходимо подать уточненную форму 2-НДФЛ в соответствии с  </a:t>
            </a:r>
            <a:r>
              <a:rPr lang="ru-RU" altLang="ru-RU" b="1" u="sng" dirty="0"/>
              <a:t>ПИСЬМО МИНФИНА ОТ 05.09.2013  № БГ-4-11/16088,</a:t>
            </a:r>
            <a:r>
              <a:rPr lang="ru-RU" altLang="ru-RU" dirty="0"/>
              <a:t>;</a:t>
            </a:r>
          </a:p>
          <a:p>
            <a:pPr algn="just">
              <a:buNone/>
            </a:pPr>
            <a:r>
              <a:rPr lang="ru-RU" altLang="ru-RU" i="1" u="sng" dirty="0"/>
              <a:t>   За непредставление уточненной формы предусмотрены штрафные санкции в размере 200 рублей за каждый документ. ( п.1 ст. 126НКРФ</a:t>
            </a:r>
            <a:r>
              <a:rPr lang="ru-RU" altLang="ru-RU" dirty="0"/>
              <a:t>) и от 300 до 500 руб. на должностных лиц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6-НДФЛ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dirty="0"/>
              <a:t>С 2016 года помимо справки 2-НДФЛ надо будет ежеквартально сдавать в инспекцию расчет по НДФЛ.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en-US" altLang="ru-RU" dirty="0">
                <a:hlinkClick r:id="rId4" action="ppaction://hlinkfile"/>
              </a:rPr>
              <a:t>6_ndfl.xls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Расчет сдается электронном. Исключение если численности менее 25 человек.</a:t>
            </a:r>
          </a:p>
          <a:p>
            <a:pPr algn="just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Штраф за непредставление ежеквартального отчета 1000 руб. за недостоверные сведения 500 руб. за каждый документ с ошибками.</a:t>
            </a:r>
          </a:p>
          <a:p>
            <a:pPr algn="just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altLang="ru-RU" u="sng" dirty="0"/>
              <a:t>КБК по НДФЛ в 2018 году</a:t>
            </a:r>
          </a:p>
          <a:p>
            <a:pPr algn="just">
              <a:buNone/>
            </a:pPr>
            <a:r>
              <a:rPr lang="ru-RU" altLang="ru-RU" dirty="0"/>
              <a:t>КБК при уплате налога</a:t>
            </a:r>
          </a:p>
          <a:p>
            <a:pPr algn="just">
              <a:buNone/>
            </a:pPr>
            <a:r>
              <a:rPr lang="ru-RU" altLang="ru-RU" dirty="0"/>
              <a:t>уплачиваемый налоговым агентом</a:t>
            </a:r>
          </a:p>
          <a:p>
            <a:pPr algn="just">
              <a:buNone/>
            </a:pPr>
            <a:r>
              <a:rPr lang="ru-RU" altLang="ru-RU" b="1" dirty="0"/>
              <a:t>182 1 01 02010 01 1000 110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6000" b="1" dirty="0"/>
              <a:t>НОВЫЕ ПРАВИЛА отчетности по страховым взносам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526875"/>
            <a:ext cx="8408670" cy="4650088"/>
          </a:xfrm>
        </p:spPr>
        <p:txBody>
          <a:bodyPr>
            <a:normAutofit lnSpcReduction="10000"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ru-RU" altLang="ru-RU" b="1" dirty="0"/>
              <a:t>С 1 января 2017 года функции администрирования страховых взносов возложены на налоговые органы. (ФЗ от 03.07.2016 № 243,250).</a:t>
            </a:r>
          </a:p>
          <a:p>
            <a:pPr marL="0" indent="0" algn="just">
              <a:buFont typeface="Wingdings" pitchFamily="2" charset="2"/>
              <a:buNone/>
            </a:pPr>
            <a:endParaRPr lang="ru-RU" altLang="ru-RU" b="1" dirty="0"/>
          </a:p>
          <a:p>
            <a:pPr marL="0" indent="0" algn="just">
              <a:buFont typeface="Wingdings" pitchFamily="2" charset="2"/>
              <a:buNone/>
            </a:pPr>
            <a:r>
              <a:rPr lang="ru-RU" altLang="ru-RU" b="1" dirty="0"/>
              <a:t>Появилась новая глава и раздел «Страховые взносы в РФ».</a:t>
            </a:r>
          </a:p>
          <a:p>
            <a:pPr marL="0" indent="0" algn="just">
              <a:buFont typeface="Wingdings" pitchFamily="2" charset="2"/>
              <a:buNone/>
            </a:pPr>
            <a:endParaRPr lang="ru-RU" altLang="ru-RU" b="1" dirty="0"/>
          </a:p>
          <a:p>
            <a:pPr marL="0" indent="0" algn="just">
              <a:buFont typeface="Wingdings" pitchFamily="2" charset="2"/>
              <a:buNone/>
            </a:pPr>
            <a:r>
              <a:rPr lang="ru-RU" altLang="ru-RU" b="1" dirty="0"/>
              <a:t>Сроки перечисления остались прежними не позднее 15 числа месяца, следующего за месяцем их начисления. Платежные поручения в налоговые органы. Новые КБК (250-ФЗ)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/>
              <a:t>АДМИНИСТРИРОВАНИЕ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fontAlgn="t"/>
            <a:r>
              <a:rPr lang="ru-RU" dirty="0"/>
              <a:t>ФНС (ГЛ.34 </a:t>
            </a:r>
            <a:r>
              <a:rPr lang="ru-RU" dirty="0" err="1"/>
              <a:t>нкрф</a:t>
            </a:r>
            <a:r>
              <a:rPr lang="ru-RU" dirty="0"/>
              <a:t>)</a:t>
            </a:r>
          </a:p>
          <a:p>
            <a:pPr fontAlgn="t"/>
            <a:r>
              <a:rPr lang="ru-RU" dirty="0"/>
              <a:t>Страховые взносы на обязательное пенсионное страхование</a:t>
            </a:r>
          </a:p>
          <a:p>
            <a:pPr fontAlgn="t"/>
            <a:r>
              <a:rPr lang="ru-RU" dirty="0"/>
              <a:t>Страховые взносы на обязательное  социальное страхование по временной нетрудоспособности</a:t>
            </a:r>
          </a:p>
          <a:p>
            <a:pPr fontAlgn="t"/>
            <a:r>
              <a:rPr lang="ru-RU" dirty="0"/>
              <a:t>Медицинские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fontAlgn="t"/>
            <a:r>
              <a:rPr lang="ru-RU" dirty="0"/>
              <a:t>ФНС (ГЛ.34 </a:t>
            </a:r>
            <a:r>
              <a:rPr lang="ru-RU" dirty="0" err="1"/>
              <a:t>нкрф</a:t>
            </a:r>
            <a:r>
              <a:rPr lang="ru-RU" dirty="0"/>
              <a:t>)</a:t>
            </a:r>
          </a:p>
          <a:p>
            <a:pPr fontAlgn="t"/>
            <a:r>
              <a:rPr lang="ru-RU" dirty="0"/>
              <a:t>Страховые взносы на обязательное пенсионное страхование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960120"/>
            <a:ext cx="8408670" cy="5216843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b="1" dirty="0"/>
              <a:t>При расчете больничного в 2018 году применять МРОТ в трех случаях: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- если в расчетном периоде у работника не было заработка или среднемесячный заработок ниже МРОТ;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- средний заработок для пособия равен МРОТ;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-  стаж работника меньше 6 месяцев;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</a:t>
            </a:r>
            <a:r>
              <a:rPr lang="ru-RU" b="1" dirty="0"/>
              <a:t>Штраф за непредставление статистической отчетности   70 тыс. руб. ( ст.13.19 КоАП)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5499" y="362309"/>
            <a:ext cx="7886700" cy="152678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Объект обложения страховыми взносами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(глава 34 статья 420)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Объектом обложения страховыми взносами для плательщиков страховых взносов, признаются выплаты и иные вознаграждения, начисляемые плательщиками страховых взносов в пользу физических лиц 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в рамках трудовых отношений и гражданско-правовых договоров, предметом которых является выполнение работ, оказание услуг,</a:t>
            </a:r>
            <a:r>
              <a:rPr lang="ru-RU" altLang="ru-RU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  <a:buNone/>
            </a:pP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ПИСЬМО ПФР № НП-30-26</a:t>
            </a:r>
            <a:r>
              <a:rPr lang="en-US" altLang="ru-RU" b="1" u="sng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9660</a:t>
            </a:r>
          </a:p>
          <a:p>
            <a:pPr algn="ctr">
              <a:lnSpc>
                <a:spcPct val="80000"/>
              </a:lnSpc>
              <a:buNone/>
            </a:pP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ПИСЬМО ФСС РФ 17-03</a:t>
            </a:r>
            <a:r>
              <a:rPr lang="en-US" altLang="ru-RU" b="1" u="sng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08-2786П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  <a:hlinkClick r:id="rId4"/>
              </a:rPr>
              <a:t>Страховые взносы: выплаты, не облагаемые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страховыми взносами в ПФР  ст. 422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нкрф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dirty="0"/>
              <a:t>Государственные пособия к ним относятся:</a:t>
            </a:r>
            <a:br>
              <a:rPr lang="ru-RU" altLang="ru-RU" dirty="0"/>
            </a:br>
            <a:r>
              <a:rPr lang="ru-RU" altLang="ru-RU" dirty="0"/>
              <a:t>   </a:t>
            </a:r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пособия по безработице</a:t>
            </a:r>
            <a:r>
              <a:rPr lang="ru-RU" altLang="ru-RU" dirty="0"/>
              <a:t>.</a:t>
            </a:r>
            <a:br>
              <a:rPr lang="ru-RU" altLang="ru-RU" dirty="0"/>
            </a:br>
            <a:r>
              <a:rPr lang="ru-RU" altLang="ru-RU" dirty="0"/>
              <a:t> </a:t>
            </a:r>
            <a:r>
              <a:rPr lang="ru-RU" altLang="ru-RU" i="1" dirty="0"/>
              <a:t> 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b="1" dirty="0"/>
              <a:t>пособие по временной нетрудоспособности</a:t>
            </a:r>
            <a:endParaRPr lang="ru-RU" altLang="ru-RU" dirty="0"/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dirty="0"/>
              <a:t> 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dirty="0"/>
              <a:t> </a:t>
            </a:r>
            <a:r>
              <a:rPr lang="ru-RU" altLang="ru-RU" b="1" dirty="0"/>
              <a:t>пособие по беременности и родам</a:t>
            </a:r>
            <a:r>
              <a:rPr lang="en-US" altLang="ru-RU" b="1" dirty="0"/>
              <a:t>,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единовременное пособие при рождении ребенка;</a:t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ежемесячное пособие по уходу за ребенком;</a:t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ежемесячное пособие на ребенка;</a:t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/>
              <a:t> </a:t>
            </a:r>
            <a:r>
              <a:rPr lang="ru-RU" altLang="ru-RU" b="1" dirty="0"/>
              <a:t>Социальное пособие на погребение</a:t>
            </a:r>
            <a:r>
              <a:rPr lang="ru-RU" altLang="ru-RU" dirty="0"/>
              <a:t>,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altLang="ru-RU" dirty="0"/>
              <a:t>Компенсационные выплаты</a:t>
            </a:r>
            <a:r>
              <a:rPr lang="en-US" altLang="ru-RU" dirty="0"/>
              <a:t>,</a:t>
            </a:r>
            <a:r>
              <a:rPr lang="ru-RU" altLang="ru-RU" dirty="0"/>
              <a:t> </a:t>
            </a:r>
            <a:r>
              <a:rPr lang="ru-RU" altLang="ru-RU" i="1" dirty="0"/>
              <a:t>за исключением в виде выходного пособия на период трудоустройства.</a:t>
            </a:r>
            <a:r>
              <a:rPr lang="ru-RU" altLang="ru-RU" dirty="0"/>
              <a:t> в части, превышающей в целом трехкратный размер среднего месячного заработка.</a:t>
            </a:r>
          </a:p>
          <a:p>
            <a:pPr algn="just"/>
            <a:endParaRPr lang="ru-RU" altLang="ru-RU" dirty="0"/>
          </a:p>
          <a:p>
            <a:pPr algn="just"/>
            <a:r>
              <a:rPr lang="ru-RU" altLang="ru-RU" dirty="0"/>
              <a:t>Суммы единовременных выплат (в виде материальной помощи).</a:t>
            </a:r>
          </a:p>
          <a:p>
            <a:pPr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altLang="ru-RU" dirty="0"/>
              <a:t>Суммы платы за обучение  и по основным и дополнительным общеобразовательным и профессиональным образовательным программам.</a:t>
            </a:r>
          </a:p>
          <a:p>
            <a:pPr algn="just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Суммы материальной помощи, оказываемой работодателями своим работникам, не превышающие 4 000 рублей на одного работника за расчетный период;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/>
              <a:t>Ст.420 </a:t>
            </a:r>
            <a:r>
              <a:rPr lang="ru-RU" b="1" dirty="0" err="1"/>
              <a:t>нк</a:t>
            </a:r>
            <a:r>
              <a:rPr lang="ru-RU" b="1" dirty="0"/>
              <a:t> </a:t>
            </a:r>
            <a:r>
              <a:rPr lang="ru-RU" b="1" dirty="0" err="1"/>
              <a:t>рф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/>
            <a:r>
              <a:rPr lang="ru-RU" altLang="ru-RU" b="1" dirty="0"/>
              <a:t>НЕ ЯВЛЯЕТСЯ ОБЪЕКТОМ ОБЛОЖЕНИЯ   СТРАХОВЫМИ ВЗНОСАМ ВЫПЛАТЫ И ИНЫЕ ВОЗНАГРАЖДЕНИЯ В РАМКАХ ГРАЖДАНСКО- ПРАВОВЫХ ДОГОВОРОВ, ПРЕДМЕТОМ КОТОРЫХ ЯВЛЯЕТСЯ ПЕРЕХОД ПРАВА СОБСТВЕННОСТИ ИЛИ ИНЫХ ВЕЩНЫХ ПРАВ НА ИМУЩЕСТВО И ДОГОВОРОВ, СВЯЗАННЫХ С ПЕРЕДАЧЕЙ В ПОЛЬЗОВАНИЕ ИМУЩЕСТВА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432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Налогообложение при проведении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культрно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-массового мероприятия за счет средств работодателя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2406769"/>
            <a:ext cx="8408670" cy="37701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altLang="ru-RU" b="1" dirty="0"/>
              <a:t>Письмо Минтруда от 24.05.2013</a:t>
            </a:r>
          </a:p>
          <a:p>
            <a:pPr algn="ctr">
              <a:buNone/>
            </a:pPr>
            <a:r>
              <a:rPr lang="ru-RU" altLang="ru-RU" b="1" dirty="0"/>
              <a:t>№ 14-1-1061</a:t>
            </a:r>
          </a:p>
          <a:p>
            <a:pPr algn="just"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u="sng" dirty="0">
                <a:latin typeface="Times New Roman" pitchFamily="18" charset="0"/>
                <a:cs typeface="Times New Roman" pitchFamily="18" charset="0"/>
              </a:rPr>
              <a:t>Суть  письма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 если например произведена оплата аренды дорожки бассейна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организован какой-либо праздник количество нельзя персонифицировать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то страховые взносы  не исчисляется и не уплачивается.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Прежде чем рассчитать общую сумму платежей в каждый внебюджетный фонд в целом по организации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определите  сумму страховых взносов по каждому сотруднику. Расчет  по каждому человеку  надо вести в индивидуальной карточке. Форма которой утверждена  в письмах ПФР от 09.12.2014 № АД - 30-26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16030 и ФСС № 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17-03-10/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08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47380.</a:t>
            </a:r>
          </a:p>
          <a:p>
            <a:pPr algn="just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Индивидуальная карточка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273050" lvl="1">
              <a:spcBef>
                <a:spcPts val="600"/>
              </a:spcBef>
              <a:buSzPct val="70000"/>
              <a:buFont typeface="Wingdings" pitchFamily="2" charset="2"/>
              <a:buChar char=""/>
            </a:pPr>
            <a:r>
              <a:rPr lang="ru-RU" altLang="ru-RU" dirty="0">
                <a:hlinkClick r:id="rId4" action="ppaction://hlinkfile"/>
              </a:rPr>
              <a:t>карточка индивидуальная.</a:t>
            </a:r>
            <a:r>
              <a:rPr lang="en-US" altLang="ru-RU" dirty="0" err="1">
                <a:hlinkClick r:id="rId4" action="ppaction://hlinkfile"/>
              </a:rPr>
              <a:t>xls</a:t>
            </a:r>
            <a:endParaRPr lang="ru-RU" altLang="ru-RU" dirty="0"/>
          </a:p>
          <a:p>
            <a:pPr marL="273050" lvl="1">
              <a:spcBef>
                <a:spcPts val="600"/>
              </a:spcBef>
              <a:buSzPct val="70000"/>
              <a:buFont typeface="Wingdings" pitchFamily="2" charset="2"/>
              <a:buChar char=""/>
            </a:pPr>
            <a:endParaRPr lang="ru-RU" altLang="ru-RU" dirty="0"/>
          </a:p>
          <a:p>
            <a:pPr marL="273050" lvl="1">
              <a:spcBef>
                <a:spcPts val="600"/>
              </a:spcBef>
              <a:buSzPct val="70000"/>
              <a:buFont typeface="Wingdings" pitchFamily="2" charset="2"/>
              <a:buChar char=""/>
            </a:pPr>
            <a:r>
              <a:rPr lang="ru-RU" altLang="ru-RU" dirty="0"/>
              <a:t>Состоит из трех страниц</a:t>
            </a:r>
          </a:p>
          <a:p>
            <a:pPr marL="273050" lvl="1">
              <a:spcBef>
                <a:spcPts val="600"/>
              </a:spcBef>
              <a:buSzPct val="70000"/>
              <a:buFont typeface="Wingdings" pitchFamily="2" charset="2"/>
              <a:buChar char=""/>
            </a:pPr>
            <a:r>
              <a:rPr lang="ru-RU" altLang="ru-RU" dirty="0"/>
              <a:t>1 страница -  страховые взносы во все фонды</a:t>
            </a:r>
          </a:p>
          <a:p>
            <a:pPr marL="273050" lvl="1">
              <a:spcBef>
                <a:spcPts val="600"/>
              </a:spcBef>
              <a:buSzPct val="70000"/>
              <a:buFont typeface="Wingdings" pitchFamily="2" charset="2"/>
              <a:buChar char=""/>
            </a:pPr>
            <a:r>
              <a:rPr lang="ru-RU" altLang="ru-RU" dirty="0"/>
              <a:t>2 страница – дополнительные тарифы</a:t>
            </a:r>
          </a:p>
          <a:p>
            <a:pPr marL="273050" lvl="1">
              <a:spcBef>
                <a:spcPts val="600"/>
              </a:spcBef>
              <a:buSzPct val="70000"/>
              <a:buFont typeface="Wingdings" pitchFamily="2" charset="2"/>
              <a:buChar char=""/>
            </a:pPr>
            <a:r>
              <a:rPr lang="ru-RU" altLang="ru-RU" dirty="0"/>
              <a:t>3 страница- пособия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ФОРМА РАСЧЕТА ПО СТРАХОВЫМ ВЗНОСАМ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en-US" altLang="ru-RU" dirty="0">
                <a:hlinkClick r:id="rId4" action="ppaction://hlinkfile"/>
              </a:rPr>
              <a:t>blank-rascheta-v-eksel-po-strahovym-vznosam-za-i-kvartal-2017-goda.xls</a:t>
            </a:r>
            <a:r>
              <a:rPr lang="ru-RU" altLang="ru-RU" dirty="0"/>
              <a:t>   утверждена приказом </a:t>
            </a:r>
            <a:r>
              <a:rPr lang="ru-RU" altLang="ru-RU" dirty="0" err="1"/>
              <a:t>минфина</a:t>
            </a:r>
            <a:r>
              <a:rPr lang="ru-RU" altLang="ru-RU" dirty="0"/>
              <a:t> от 10.10.2016 № ММВ-7-11/551</a:t>
            </a:r>
            <a:r>
              <a:rPr lang="en-US" altLang="ru-RU" dirty="0"/>
              <a:t>@</a:t>
            </a:r>
            <a:r>
              <a:rPr lang="ru-RU" altLang="ru-RU" dirty="0"/>
              <a:t>.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ru-RU" altLang="ru-RU" dirty="0"/>
          </a:p>
          <a:p>
            <a:pPr algn="just">
              <a:defRPr/>
            </a:pPr>
            <a:r>
              <a:rPr lang="ru-RU" altLang="ru-RU" dirty="0"/>
              <a:t>Расчет  сдается </a:t>
            </a:r>
            <a:r>
              <a:rPr lang="ru-RU" altLang="ru-RU" dirty="0" err="1"/>
              <a:t>электронно</a:t>
            </a:r>
            <a:r>
              <a:rPr lang="ru-RU" altLang="ru-RU" dirty="0"/>
              <a:t>.</a:t>
            </a:r>
            <a:r>
              <a:rPr lang="ru-RU" dirty="0"/>
              <a:t> Срок сдачи расчета общий в ФНС — не позднее 30 числа месяца, который следует за кварталом. 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ru-RU" altLang="ru-RU" b="1" dirty="0"/>
              <a:t>Введен штраф за то, что сведения персонифицированного учета поданы в электронном виде в размере 1000 руб.</a:t>
            </a:r>
          </a:p>
          <a:p>
            <a:pPr marL="0" indent="0" algn="just">
              <a:buFont typeface="Wingdings" pitchFamily="2" charset="2"/>
              <a:buNone/>
            </a:pPr>
            <a:endParaRPr lang="ru-RU" altLang="ru-RU" b="1" dirty="0"/>
          </a:p>
          <a:p>
            <a:pPr marL="0" indent="0" algn="just">
              <a:buFont typeface="Wingdings" pitchFamily="2" charset="2"/>
              <a:buNone/>
            </a:pPr>
            <a:endParaRPr lang="ru-RU" altLang="ru-RU" b="1" dirty="0"/>
          </a:p>
          <a:p>
            <a:pPr marL="0" indent="0" algn="just">
              <a:buFont typeface="Wingdings" pitchFamily="2" charset="2"/>
              <a:buNone/>
            </a:pPr>
            <a:r>
              <a:rPr lang="ru-RU" altLang="ru-RU" b="1" dirty="0"/>
              <a:t>  Установлен срок давности привлечения к ответственности три года </a:t>
            </a:r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Нулевая отчетность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ru-RU" dirty="0"/>
              <a:t>Сдается  на основании письма ФНС России от 12.04.17 № БС-4-11/6490</a:t>
            </a:r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r>
              <a:rPr lang="ru-RU" b="1" dirty="0"/>
              <a:t>Обязательные разделы: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b="1" dirty="0"/>
              <a:t>   </a:t>
            </a:r>
            <a:r>
              <a:rPr lang="ru-RU" dirty="0"/>
              <a:t>Титульный лист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Раздел1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Раздел 1.1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Раздел 1.2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Приложение 1 к разделу 1  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 Приложение 2 к разделу 1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dirty="0"/>
              <a:t>     Раздел 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203960"/>
            <a:ext cx="8241030" cy="4973003"/>
          </a:xfrm>
        </p:spPr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ru-RU" altLang="ru-RU" b="1" dirty="0"/>
              <a:t>ЛИМИТЫ с </a:t>
            </a:r>
            <a:r>
              <a:rPr lang="ru-RU" altLang="ru-RU" b="1" dirty="0" smtClean="0"/>
              <a:t>01.01.2019 :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b="1" dirty="0" smtClean="0"/>
              <a:t>    -  пенсионные –1150000руб.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b="1" dirty="0" smtClean="0"/>
              <a:t>    </a:t>
            </a:r>
            <a:r>
              <a:rPr lang="ru-RU" altLang="ru-RU" b="1" dirty="0"/>
              <a:t>-  ФСС – 815000 руб.  2019-865000руб.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b="1" dirty="0"/>
              <a:t>     - ФФОМС – нет.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b="1" dirty="0"/>
              <a:t>   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b="1" dirty="0"/>
              <a:t>    Тарифы останутся без изменений: 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b="1" dirty="0"/>
              <a:t>    ПФР-22%, Мед.Взносы-5,1%, ФСС-2,9%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b="1" dirty="0"/>
              <a:t>    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b="1" dirty="0"/>
              <a:t>    Взносы на травматизм без изменений: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b="1" dirty="0"/>
              <a:t>    от 0,2 до 8,5% . ФЗ от 27.11.2017 № 361-ФЗ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/>
              <a:t>Корректировка расчета по страховым взносам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ru-RU" dirty="0"/>
              <a:t>Если из-за ошибки страхователь занизил сумму взносов, то надо подать корректирующий расчет.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ru-RU" dirty="0"/>
          </a:p>
          <a:p>
            <a:pPr algn="just">
              <a:defRPr/>
            </a:pPr>
            <a:r>
              <a:rPr lang="ru-RU" dirty="0"/>
              <a:t>Неточность в персональных данных уточненный расчет.</a:t>
            </a:r>
          </a:p>
          <a:p>
            <a:pPr algn="just">
              <a:defRPr/>
            </a:pPr>
            <a:endParaRPr lang="ru-RU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ru-RU" b="1" dirty="0"/>
              <a:t>СРОКИ ПОДАЧИ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b="1" dirty="0"/>
              <a:t> Организация сама обнаружила ошибку-  сроки не установлены.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ru-RU" b="1" dirty="0"/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b="1" dirty="0"/>
              <a:t>Ошибку обнаружили инспекторы-  в течении 5 рабочих дней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/>
              <a:t>Пенсионный Фонд разработал новые формы отчетности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ru-RU" altLang="ru-RU" b="1" dirty="0"/>
              <a:t>Новые формы СЗВ-СТАЖ, ОДВ-1, СЗВ-КОР и СЗВ-ИСХ. Утверждены Постановлением Правления ПФР  от 11.01.2017 № 3п.+СЗВ-М.</a:t>
            </a:r>
          </a:p>
          <a:p>
            <a:pPr marL="0" indent="0" algn="just">
              <a:buFont typeface="Wingdings" pitchFamily="2" charset="2"/>
              <a:buNone/>
            </a:pPr>
            <a:r>
              <a:rPr lang="ru-RU" altLang="ru-RU" b="1" dirty="0"/>
              <a:t>СЗВ-Стаж ежегодная. До 1 марта 2019 года</a:t>
            </a:r>
          </a:p>
          <a:p>
            <a:pPr marL="0" indent="0" algn="just">
              <a:buFont typeface="Wingdings" pitchFamily="2" charset="2"/>
              <a:buNone/>
            </a:pPr>
            <a:r>
              <a:rPr lang="ru-RU" altLang="ru-RU" b="1" dirty="0"/>
              <a:t>Приложение к СЗВ-Стаж форма ОДВ-1.</a:t>
            </a:r>
          </a:p>
          <a:p>
            <a:pPr marL="0" indent="0" algn="just">
              <a:buFont typeface="Wingdings" pitchFamily="2" charset="2"/>
              <a:buNone/>
            </a:pPr>
            <a:r>
              <a:rPr lang="ru-RU" altLang="ru-RU" b="1" dirty="0"/>
              <a:t>СЗВ-К Постановлением Правления ПФР  от 11.01.2017 № 2 п будет подаваться в случае корректировки сведений, которые отражены на индивидуальном лицевом счете.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 lnSpcReduction="10000"/>
          </a:bodyPr>
          <a:lstStyle/>
          <a:p>
            <a:r>
              <a:rPr lang="ru-RU" altLang="ru-RU" dirty="0">
                <a:hlinkClick r:id="rId4" action="ppaction://hlinkfile"/>
              </a:rPr>
              <a:t>сзв-стаж.</a:t>
            </a:r>
            <a:r>
              <a:rPr lang="en-US" altLang="ru-RU" dirty="0" err="1">
                <a:hlinkClick r:id="rId4" action="ppaction://hlinkfile"/>
              </a:rPr>
              <a:t>xls</a:t>
            </a:r>
            <a:endParaRPr lang="ru-RU" altLang="ru-RU" dirty="0"/>
          </a:p>
          <a:p>
            <a:endParaRPr lang="ru-RU" altLang="ru-RU" dirty="0"/>
          </a:p>
          <a:p>
            <a:r>
              <a:rPr lang="ru-RU" altLang="ru-RU" dirty="0">
                <a:hlinkClick r:id="rId5" action="ppaction://hlinkfile"/>
              </a:rPr>
              <a:t>одв-1.</a:t>
            </a:r>
            <a:r>
              <a:rPr lang="en-US" altLang="ru-RU" dirty="0" err="1">
                <a:hlinkClick r:id="rId5" action="ppaction://hlinkfile"/>
              </a:rPr>
              <a:t>xls</a:t>
            </a:r>
            <a:endParaRPr lang="ru-RU" altLang="ru-RU" dirty="0"/>
          </a:p>
          <a:p>
            <a:endParaRPr lang="ru-RU" altLang="ru-RU" dirty="0"/>
          </a:p>
          <a:p>
            <a:endParaRPr lang="ru-RU" altLang="ru-RU" dirty="0">
              <a:hlinkClick r:id="rId6" action="ppaction://hlinkfile"/>
            </a:endParaRPr>
          </a:p>
          <a:p>
            <a:r>
              <a:rPr lang="ru-RU" altLang="ru-RU" dirty="0">
                <a:hlinkClick r:id="rId6" action="ppaction://hlinkfile"/>
              </a:rPr>
              <a:t>СЗВ-М.</a:t>
            </a:r>
            <a:r>
              <a:rPr lang="en-US" altLang="ru-RU" dirty="0">
                <a:hlinkClick r:id="rId6" action="ppaction://hlinkfile"/>
              </a:rPr>
              <a:t>doc</a:t>
            </a:r>
            <a:endParaRPr lang="ru-RU" altLang="ru-RU" dirty="0"/>
          </a:p>
          <a:p>
            <a:endParaRPr lang="ru-RU" altLang="ru-RU" dirty="0"/>
          </a:p>
          <a:p>
            <a:r>
              <a:rPr lang="ru-RU" altLang="ru-RU" dirty="0">
                <a:hlinkClick r:id="rId7" action="ppaction://hlinkfile"/>
              </a:rPr>
              <a:t>сзв-исх.</a:t>
            </a:r>
            <a:r>
              <a:rPr lang="en-US" altLang="ru-RU" dirty="0" err="1">
                <a:hlinkClick r:id="rId7" action="ppaction://hlinkfile"/>
              </a:rPr>
              <a:t>xls</a:t>
            </a:r>
            <a:endParaRPr lang="ru-RU" altLang="ru-RU" dirty="0"/>
          </a:p>
          <a:p>
            <a:r>
              <a:rPr lang="ru-RU" altLang="ru-RU" dirty="0">
                <a:hlinkClick r:id="rId8" action="ppaction://hlinkfile"/>
              </a:rPr>
              <a:t>сзв-корр.</a:t>
            </a:r>
            <a:r>
              <a:rPr lang="en-US" altLang="ru-RU" dirty="0" err="1">
                <a:hlinkClick r:id="rId8" action="ppaction://hlinkfile"/>
              </a:rPr>
              <a:t>xls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/>
              <a:t>СЗВ –СТАЖ, СЗВ-КОРР,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  <a:defRPr/>
            </a:pPr>
            <a:endParaRPr lang="ru-RU" altLang="ru-RU" b="1" dirty="0"/>
          </a:p>
          <a:p>
            <a:pPr algn="just">
              <a:defRPr/>
            </a:pPr>
            <a:r>
              <a:rPr lang="ru-RU" altLang="ru-RU" dirty="0"/>
              <a:t>СЗВ-Стаж ежегодная. До 1 марта 2019 года.</a:t>
            </a:r>
          </a:p>
          <a:p>
            <a:pPr algn="just">
              <a:defRPr/>
            </a:pPr>
            <a:endParaRPr lang="ru-RU" altLang="ru-RU" dirty="0"/>
          </a:p>
          <a:p>
            <a:pPr algn="just">
              <a:defRPr/>
            </a:pPr>
            <a:r>
              <a:rPr lang="ru-RU" altLang="ru-RU" b="1" dirty="0"/>
              <a:t>СЗВ-К </a:t>
            </a:r>
            <a:r>
              <a:rPr lang="ru-RU" altLang="ru-RU" dirty="0"/>
              <a:t>о</a:t>
            </a:r>
            <a:r>
              <a:rPr lang="ru-RU" altLang="ru-RU" b="1" dirty="0"/>
              <a:t> </a:t>
            </a:r>
            <a:r>
              <a:rPr lang="ru-RU" altLang="ru-RU" dirty="0"/>
              <a:t>трудовом стаже застрахованных лиц для расчета размера страховой части трудовой пенсии. Составляется и предоставляется по требованию ПФР. По данной форме отчитываются о стаже сотрудника до 01.01.2002г.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/>
              <a:t>СЗВ-М </a:t>
            </a:r>
            <a:r>
              <a:rPr lang="ru-RU" dirty="0" smtClean="0"/>
              <a:t>2019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dirty="0"/>
              <a:t>срок сдачи</a:t>
            </a:r>
          </a:p>
          <a:p>
            <a:endParaRPr lang="ru-RU" altLang="ru-RU" dirty="0"/>
          </a:p>
          <a:p>
            <a:r>
              <a:rPr lang="ru-RU" altLang="ru-RU" dirty="0"/>
              <a:t>Новые сроки исправления ошибок</a:t>
            </a:r>
          </a:p>
          <a:p>
            <a:endParaRPr lang="ru-RU" altLang="ru-RU" dirty="0"/>
          </a:p>
          <a:p>
            <a:r>
              <a:rPr lang="ru-RU" altLang="ru-RU" dirty="0"/>
              <a:t>Новый штраф за нарушение способа подачи.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r>
              <a:rPr lang="ru-RU" altLang="ru-RU" dirty="0"/>
              <a:t>Новая форма </a:t>
            </a:r>
            <a:r>
              <a:rPr lang="ru-RU" altLang="ru-RU" dirty="0">
                <a:hlinkClick r:id="rId4" action="ppaction://hlinkfile"/>
              </a:rPr>
              <a:t>4-ФСС</a:t>
            </a:r>
            <a:r>
              <a:rPr lang="ru-RU" altLang="ru-RU" dirty="0"/>
              <a:t> </a:t>
            </a:r>
          </a:p>
          <a:p>
            <a:endParaRPr lang="ru-RU" altLang="ru-RU" dirty="0"/>
          </a:p>
          <a:p>
            <a:endParaRPr lang="ru-RU" altLang="ru-RU" dirty="0"/>
          </a:p>
          <a:p>
            <a:endParaRPr lang="ru-RU" altLang="ru-RU" dirty="0"/>
          </a:p>
          <a:p>
            <a:pPr algn="just"/>
            <a:r>
              <a:rPr lang="ru-RU" altLang="ru-RU" dirty="0">
                <a:hlinkClick r:id="rId5" action="ppaction://hlinkfile"/>
              </a:rPr>
              <a:t>4 ФСС 2017 9 мес.xls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825625"/>
            <a:ext cx="8408670" cy="4351338"/>
          </a:xfrm>
        </p:spPr>
        <p:txBody>
          <a:bodyPr>
            <a:normAutofit/>
          </a:bodyPr>
          <a:lstStyle/>
          <a:p>
            <a:pPr marL="274320" indent="-274320" algn="ctr">
              <a:buNone/>
              <a:defRPr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indent="-274320" algn="ctr">
              <a:buNone/>
              <a:defRPr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от 31.01.2006г № 55</a:t>
            </a:r>
          </a:p>
          <a:p>
            <a:pPr marL="274320" indent="-274320" algn="ctr">
              <a:buNone/>
              <a:defRPr/>
            </a:pP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заявление о подтверждение основного вида экономической деятельности;</a:t>
            </a:r>
          </a:p>
          <a:p>
            <a:pPr marL="514350" indent="-514350" algn="just">
              <a:spcBef>
                <a:spcPts val="0"/>
              </a:spcBef>
              <a:buNone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spcBef>
                <a:spcPts val="0"/>
              </a:spcBef>
              <a:buFont typeface="Wingdings" pitchFamily="2" charset="2"/>
              <a:buAutoNum type="arabicPlain" startAt="2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Справка подтверждение основного вида экономической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43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/>
          </a:bodyPr>
          <a:lstStyle/>
          <a:p>
            <a:r>
              <a:rPr lang="en-US" altLang="ru-RU" dirty="0">
                <a:hlinkClick r:id="rId4" action="ppaction://hlinkfile"/>
              </a:rPr>
              <a:t>500400000000.rtf</a:t>
            </a:r>
            <a:endParaRPr lang="ru-RU" altLang="ru-RU" dirty="0"/>
          </a:p>
          <a:p>
            <a:endParaRPr lang="ru-RU" altLang="ru-RU" dirty="0"/>
          </a:p>
          <a:p>
            <a:endParaRPr lang="ru-RU" altLang="ru-RU" dirty="0"/>
          </a:p>
          <a:p>
            <a:r>
              <a:rPr lang="en-US" altLang="ru-RU" dirty="0">
                <a:hlinkClick r:id="rId5" action="ppaction://hlinkfile"/>
              </a:rPr>
              <a:t>500400000000 15.xls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76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/>
          </a:bodyPr>
          <a:lstStyle/>
          <a:p>
            <a:pPr fontAlgn="t"/>
            <a:r>
              <a:rPr lang="ru-RU" sz="1800" b="1" dirty="0"/>
              <a:t>ЕДИНОВРЕМЕННОЕ ПОСОБИЕ ПРИ РОЖДЕНИИ</a:t>
            </a:r>
            <a:endParaRPr lang="ru-RU" sz="1800" dirty="0"/>
          </a:p>
          <a:p>
            <a:pPr fontAlgn="t"/>
            <a:r>
              <a:rPr lang="ru-RU" sz="1800" dirty="0" smtClean="0"/>
              <a:t>ПОСОБИЕ </a:t>
            </a:r>
            <a:r>
              <a:rPr lang="ru-RU" sz="1800" dirty="0"/>
              <a:t>ЖЕНЩИНАМ ВСТАВШИМ НА УЧЕТ В РАННИЕ СРОКИ БЕРЕМЕННОСТИ</a:t>
            </a:r>
          </a:p>
          <a:p>
            <a:pPr fontAlgn="t"/>
            <a:r>
              <a:rPr lang="ru-RU" sz="1800" dirty="0" smtClean="0"/>
              <a:t>МИНИМАЛЬНЫЙ </a:t>
            </a:r>
            <a:r>
              <a:rPr lang="ru-RU" sz="1800" dirty="0"/>
              <a:t>РАЗМЕР ПОСОБИЯ ПО УХОДУ ЗА ПЕРВЫМ РЕБЕНКОМ</a:t>
            </a:r>
          </a:p>
          <a:p>
            <a:pPr fontAlgn="t"/>
            <a:r>
              <a:rPr lang="ru-RU" sz="1800" dirty="0" smtClean="0"/>
              <a:t>ЗА ВТОРЫМ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5455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907" y="6503543"/>
            <a:ext cx="8437418" cy="81072"/>
          </a:xfrm>
          <a:prstGeom prst="rect">
            <a:avLst/>
          </a:prstGeom>
          <a:pattFill prst="ltVert">
            <a:fgClr>
              <a:srgbClr val="30909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4680" y="-102742"/>
            <a:ext cx="4958384" cy="6960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46" y="6581724"/>
            <a:ext cx="7175614" cy="37798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1899143">
            <a:off x="62672" y="615857"/>
            <a:ext cx="8292978" cy="1258354"/>
            <a:chOff x="283332" y="5216130"/>
            <a:chExt cx="8292978" cy="1258354"/>
          </a:xfrm>
        </p:grpSpPr>
        <p:sp>
          <p:nvSpPr>
            <p:cNvPr id="9" name="Прямоугольник 8"/>
            <p:cNvSpPr/>
            <p:nvPr/>
          </p:nvSpPr>
          <p:spPr>
            <a:xfrm rot="20504649">
              <a:off x="7215884" y="5216130"/>
              <a:ext cx="1064211" cy="115324"/>
            </a:xfrm>
            <a:prstGeom prst="rect">
              <a:avLst/>
            </a:prstGeom>
            <a:solidFill>
              <a:srgbClr val="3090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5104649">
              <a:off x="7120118" y="5390092"/>
              <a:ext cx="121392" cy="135192"/>
            </a:xfrm>
            <a:prstGeom prst="triangle">
              <a:avLst/>
            </a:prstGeom>
            <a:solidFill>
              <a:srgbClr val="1C437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Фигура, имеющая форму буквы L 10"/>
            <p:cNvSpPr/>
            <p:nvPr/>
          </p:nvSpPr>
          <p:spPr>
            <a:xfrm rot="9704649">
              <a:off x="283332" y="6211369"/>
              <a:ext cx="8292978" cy="263115"/>
            </a:xfrm>
            <a:prstGeom prst="corner">
              <a:avLst>
                <a:gd name="adj1" fmla="val 19147"/>
                <a:gd name="adj2" fmla="val 111292"/>
              </a:avLst>
            </a:prstGeom>
            <a:pattFill prst="ltVert">
              <a:fgClr>
                <a:srgbClr val="5B9BD5"/>
              </a:fgClr>
              <a:bgClr>
                <a:schemeClr val="bg1"/>
              </a:bgClr>
            </a:patt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1782" y="1816999"/>
            <a:ext cx="8408670" cy="4351338"/>
          </a:xfrm>
        </p:spPr>
        <p:txBody>
          <a:bodyPr>
            <a:normAutofit/>
          </a:bodyPr>
          <a:lstStyle/>
          <a:p>
            <a:pPr algn="just"/>
            <a:r>
              <a:rPr lang="ru-RU" altLang="ru-RU" dirty="0">
                <a:hlinkClick r:id="rId4" action="ppaction://hlinkfile"/>
              </a:rPr>
              <a:t>Выдача справки осуществляется в день увольнения;</a:t>
            </a:r>
          </a:p>
          <a:p>
            <a:pPr algn="just"/>
            <a:endParaRPr lang="ru-RU" altLang="ru-RU" dirty="0">
              <a:hlinkClick r:id="rId4" action="ppaction://hlinkfile"/>
            </a:endParaRPr>
          </a:p>
          <a:p>
            <a:pPr algn="just"/>
            <a:r>
              <a:rPr lang="ru-RU" altLang="ru-RU" dirty="0">
                <a:hlinkClick r:id="rId4" action="ppaction://hlinkfile"/>
              </a:rPr>
              <a:t> По письменному заявлению (в произвольной форме)</a:t>
            </a:r>
          </a:p>
          <a:p>
            <a:endParaRPr lang="ru-RU" altLang="ru-RU" dirty="0">
              <a:hlinkClick r:id="rId4" action="ppaction://hlinkfile"/>
            </a:endParaRPr>
          </a:p>
          <a:p>
            <a:pPr algn="just"/>
            <a:r>
              <a:rPr lang="ru-RU" altLang="ru-RU" dirty="0" err="1">
                <a:hlinkClick r:id="rId4" action="ppaction://hlinkfile"/>
              </a:rPr>
              <a:t>cправка</a:t>
            </a:r>
            <a:r>
              <a:rPr lang="ru-RU" altLang="ru-RU" dirty="0">
                <a:hlinkClick r:id="rId4" action="ppaction://hlinkfile"/>
              </a:rPr>
              <a:t> по заработной плате для расчета пособий.RTF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55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2581</TotalTime>
  <Words>4931</Words>
  <Application>Microsoft Office PowerPoint</Application>
  <PresentationFormat>Экран (4:3)</PresentationFormat>
  <Paragraphs>564</Paragraphs>
  <Slides>107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107</vt:i4>
      </vt:variant>
    </vt:vector>
  </HeadingPairs>
  <TitlesOfParts>
    <vt:vector size="108" baseType="lpstr">
      <vt:lpstr>1_Тема Office</vt:lpstr>
      <vt:lpstr>ОТЧЕТНОСТЬ                                            в ПРОФСОЮЗНЫХ ОРГАНИЗАЦИЯХ 2018-2019</vt:lpstr>
      <vt:lpstr>      ОСНОВНЫЕ ИЗМЕНЕНИЯ 2019 года.</vt:lpstr>
      <vt:lpstr>Презентация PowerPoint</vt:lpstr>
      <vt:lpstr>Презентация PowerPoint</vt:lpstr>
      <vt:lpstr>Платежные поручения</vt:lpstr>
      <vt:lpstr>ПРИМЕРЫ ПЛАТЕЖНЫХ ПОРУЧЕНИЙ      </vt:lpstr>
      <vt:lpstr>      ОСНОВНЫЕ ИЗМЕНЕНИЯ 2019 года.</vt:lpstr>
      <vt:lpstr>      </vt:lpstr>
      <vt:lpstr>Презентация PowerPoint</vt:lpstr>
      <vt:lpstr>Презентация PowerPoint</vt:lpstr>
      <vt:lpstr>      напоминаю</vt:lpstr>
      <vt:lpstr>Презентация PowerPoint</vt:lpstr>
      <vt:lpstr>РАЗМЕРЫ СТАНДАРТНОГО ВЫЧЕТА      </vt:lpstr>
      <vt:lpstr>СТАНДАРТНЫЕ  ВЫЧЕТЫ  НА ДЕТЕЙ      </vt:lpstr>
      <vt:lpstr>      СОЦИАЛЬНЫЙ НАЛОГОВЫЙ ВЫЧЕТ</vt:lpstr>
      <vt:lpstr>Презентация PowerPoint</vt:lpstr>
      <vt:lpstr>НОВЫЕ ДОКУМЕНТЫ, КОТОРЫЕ БУХГАЛТЕРИЯ ДОЛЖНА ВЫДАТЬ ВСЕМ ПРИ УВОЛЬНЕНИИ      </vt:lpstr>
      <vt:lpstr>НАПОМИНАЮ Основания наложения ареста       </vt:lpstr>
      <vt:lpstr>Презентация PowerPoint</vt:lpstr>
      <vt:lpstr>      Отчетность первичных профсоюзных организаций</vt:lpstr>
      <vt:lpstr>      Налогообложение профсоюзных организаций   </vt:lpstr>
      <vt:lpstr>      </vt:lpstr>
      <vt:lpstr>Презентация PowerPoint</vt:lpstr>
      <vt:lpstr>      НДС на подарки, призы и др. члену  профсоюза за счет  членских взносов</vt:lpstr>
      <vt:lpstr>НДС на подарки, призы и др. работникам      </vt:lpstr>
      <vt:lpstr>      МИНИСТЕРСТВО ФИНАНСОВ РОССИЙСКОЙ ФЕДЕРАЦИИ ПИСЬМО от 17 июля 2014 г. N 03-07-07/35059 ,  ст. 149 НК</vt:lpstr>
      <vt:lpstr>Письмо Минфина от 13 декабря 2012 г. N  03-07-07/133  </vt:lpstr>
      <vt:lpstr>      Письмо Минфина РФ от 06.03.2015 № 03-07-11/12142</vt:lpstr>
      <vt:lpstr>Презентация PowerPoint</vt:lpstr>
      <vt:lpstr>Презентация PowerPoint</vt:lpstr>
      <vt:lpstr>Презентация PowerPoint</vt:lpstr>
      <vt:lpstr>      НДС на подарки, призы и туристические путевки при УСН и при применение ст.145НКРФ </vt:lpstr>
      <vt:lpstr> ОТЧЕТНОСТЬ ДЛЯ ОСВОБОЖДЕННЫХ ПО СТАТЬЕ 145 ОТ НДС</vt:lpstr>
      <vt:lpstr>Презентация PowerPoint</vt:lpstr>
      <vt:lpstr>Презентация PowerPoint</vt:lpstr>
      <vt:lpstr>      УПРОЩЕНЦЫ</vt:lpstr>
      <vt:lpstr>      Книга учета доходов и расходов при усн</vt:lpstr>
      <vt:lpstr>      Статья 346.21. Налоговая декларация</vt:lpstr>
      <vt:lpstr>      Состав декларации при усн</vt:lpstr>
      <vt:lpstr>      Организации с объектом «Доходы» сдают:</vt:lpstr>
      <vt:lpstr>Презентация PowerPoint</vt:lpstr>
      <vt:lpstr>      ДЕКЛАРАЦИЯ</vt:lpstr>
      <vt:lpstr>Презентация PowerPoint</vt:lpstr>
      <vt:lpstr>      ЧАСТЫЕ ОШИБКИ В ДЕКЛАРАЦИИ ПО НДС</vt:lpstr>
      <vt:lpstr>      Ответственность за нарушение формы  представления декларации по НДС</vt:lpstr>
      <vt:lpstr>Презентация PowerPoint</vt:lpstr>
      <vt:lpstr>      Ст. 289 п.2</vt:lpstr>
      <vt:lpstr>      НАЛОГ НА ПРИБЫЛЬ</vt:lpstr>
      <vt:lpstr>      Коды вида поступления </vt:lpstr>
      <vt:lpstr>Штрафные санкции</vt:lpstr>
      <vt:lpstr> Налог на доходы физических лиц            (глава 23 НК РФ)   Федеральный закон от 28.12.2013 N 420-ФЗ, Федеральный закон от 24.11.2014 N 366-ФЗ, Федеральный закон от 04.10.2014 № 285-ФЗ</vt:lpstr>
      <vt:lpstr>      НАЛОГ НА ДОХОДЫ ФИЗИЧЕСКИХ ЛИЦ</vt:lpstr>
      <vt:lpstr>      Налог на доходы физических лиц: выплаты, не облагаемые НДФЛ </vt:lpstr>
      <vt:lpstr>Презентация PowerPoint</vt:lpstr>
      <vt:lpstr>Налогообложение в соответствии с пунктом 28 статьи 217 НК в пределах 4000 руб.</vt:lpstr>
      <vt:lpstr>Презентация PowerPoint</vt:lpstr>
      <vt:lpstr>      Налогообложение при проведении культрно - массового мероприятия за счет средств работодателя</vt:lpstr>
      <vt:lpstr>      НАЛОГОВЫЕ ВЫЧЕТЫ</vt:lpstr>
      <vt:lpstr>      СТАНДАРТНЫЕ НАЛОГОВЫЕ ВЫЧЕТЫ НАЛОГОПЛАТЕЛЬЩИКА</vt:lpstr>
      <vt:lpstr>Кто ПРЕДОСТАВЛЯЕТ ВЫЧЕТ</vt:lpstr>
      <vt:lpstr>Презентация PowerPoint</vt:lpstr>
      <vt:lpstr>СТАНДАРТНЫЕ НАЛОГОВЫЕ ВЫЧЕТЫ НА ДЕТЕЙ 2018      </vt:lpstr>
      <vt:lpstr>      Стандартный налоговый вычет в двойном размере</vt:lpstr>
      <vt:lpstr>Презентация PowerPoint</vt:lpstr>
      <vt:lpstr>      СОЦИАЛЬНЫЕ НАЛОГОВЫЕ ВЫЧЕТЫ</vt:lpstr>
      <vt:lpstr>      ОБРАЗОВАТЕЛЬНЫЕ ВЫЧЕТЫ ПРИМЕНЯЮТСЯ ПРИ ВЫПОЛНЕНИИ УСЛОВИЙ:</vt:lpstr>
      <vt:lpstr>      МЕДИЦИНСКИЕ НАЛОГОВЫЕ ВЫЧЕТЫ</vt:lpstr>
      <vt:lpstr> Документы, подтверждающие право на получение вычеты</vt:lpstr>
      <vt:lpstr>Презентация PowerPoint</vt:lpstr>
      <vt:lpstr>      ФОРМА -2 НДФЛ</vt:lpstr>
      <vt:lpstr>      Коды доходов для справки 2 НДФЛ </vt:lpstr>
      <vt:lpstr>Презентация PowerPoint</vt:lpstr>
      <vt:lpstr>      ОШИБКИ ПРИ ЗАПОЛНЕНИИ ФОРМЫ 2-НДФЛ</vt:lpstr>
      <vt:lpstr>6-НДФЛ</vt:lpstr>
      <vt:lpstr>Презентация PowerPoint</vt:lpstr>
      <vt:lpstr>Презентация PowerPoint</vt:lpstr>
      <vt:lpstr>Презентация PowerPoint</vt:lpstr>
      <vt:lpstr>Презентация PowerPoint</vt:lpstr>
      <vt:lpstr>      АДМИНИСТРИРОВАНИЕ</vt:lpstr>
      <vt:lpstr>      Объект обложения страховыми взносами  (глава 34 статья 420)</vt:lpstr>
      <vt:lpstr>Страховые взносы: выплаты, не облагаемые страховыми взносами в ПФР  ст. 422 нкрф</vt:lpstr>
      <vt:lpstr>Презентация PowerPoint</vt:lpstr>
      <vt:lpstr>      Ст.420 нк рф</vt:lpstr>
      <vt:lpstr>      Налогообложение при проведении культрно-массового мероприятия за счет средств работодателя</vt:lpstr>
      <vt:lpstr>Презентация PowerPoint</vt:lpstr>
      <vt:lpstr>      Индивидуальная карточка</vt:lpstr>
      <vt:lpstr>ФОРМА РАСЧЕТА ПО СТРАХОВЫМ ВЗНОСАМ</vt:lpstr>
      <vt:lpstr>Презентация PowerPoint</vt:lpstr>
      <vt:lpstr>Нулевая отчетность</vt:lpstr>
      <vt:lpstr>      Корректировка расчета по страховым взносам</vt:lpstr>
      <vt:lpstr>      Пенсионный Фонд разработал новые формы отчетности</vt:lpstr>
      <vt:lpstr>Презентация PowerPoint</vt:lpstr>
      <vt:lpstr>      СЗВ –СТАЖ, СЗВ-КОРР,</vt:lpstr>
      <vt:lpstr>      СЗВ-М 2019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alieva</dc:creator>
  <cp:lastModifiedBy>Румянцева</cp:lastModifiedBy>
  <cp:revision>71</cp:revision>
  <dcterms:created xsi:type="dcterms:W3CDTF">2018-10-25T13:21:03Z</dcterms:created>
  <dcterms:modified xsi:type="dcterms:W3CDTF">2019-02-07T11:47:01Z</dcterms:modified>
</cp:coreProperties>
</file>