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0" r:id="rId4"/>
    <p:sldId id="378" r:id="rId5"/>
    <p:sldId id="358" r:id="rId6"/>
    <p:sldId id="379" r:id="rId7"/>
    <p:sldId id="374" r:id="rId8"/>
    <p:sldId id="259" r:id="rId9"/>
    <p:sldId id="372" r:id="rId10"/>
    <p:sldId id="380" r:id="rId11"/>
    <p:sldId id="373" r:id="rId12"/>
    <p:sldId id="261" r:id="rId13"/>
    <p:sldId id="265" r:id="rId14"/>
    <p:sldId id="273" r:id="rId15"/>
    <p:sldId id="274" r:id="rId16"/>
    <p:sldId id="276" r:id="rId17"/>
    <p:sldId id="281" r:id="rId18"/>
    <p:sldId id="282" r:id="rId19"/>
    <p:sldId id="284" r:id="rId20"/>
    <p:sldId id="287" r:id="rId21"/>
    <p:sldId id="289" r:id="rId22"/>
    <p:sldId id="290" r:id="rId23"/>
    <p:sldId id="303" r:id="rId24"/>
    <p:sldId id="304" r:id="rId25"/>
    <p:sldId id="306" r:id="rId26"/>
    <p:sldId id="307" r:id="rId27"/>
    <p:sldId id="308" r:id="rId28"/>
    <p:sldId id="312" r:id="rId29"/>
    <p:sldId id="313" r:id="rId30"/>
    <p:sldId id="314" r:id="rId31"/>
    <p:sldId id="315" r:id="rId32"/>
    <p:sldId id="316" r:id="rId33"/>
    <p:sldId id="317" r:id="rId34"/>
    <p:sldId id="319" r:id="rId35"/>
    <p:sldId id="334" r:id="rId36"/>
    <p:sldId id="335" r:id="rId37"/>
    <p:sldId id="339" r:id="rId38"/>
    <p:sldId id="342" r:id="rId39"/>
    <p:sldId id="343" r:id="rId40"/>
    <p:sldId id="344" r:id="rId41"/>
    <p:sldId id="345" r:id="rId42"/>
    <p:sldId id="346" r:id="rId43"/>
    <p:sldId id="347" r:id="rId44"/>
    <p:sldId id="348" r:id="rId45"/>
    <p:sldId id="349" r:id="rId46"/>
    <p:sldId id="350" r:id="rId47"/>
    <p:sldId id="351" r:id="rId48"/>
    <p:sldId id="352" r:id="rId49"/>
    <p:sldId id="353" r:id="rId50"/>
    <p:sldId id="360" r:id="rId51"/>
    <p:sldId id="369" r:id="rId52"/>
    <p:sldId id="366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3E0F02E-EAA0-4618-A7E8-AC756808381B}">
          <p14:sldIdLst>
            <p14:sldId id="257"/>
            <p14:sldId id="258"/>
            <p14:sldId id="260"/>
            <p14:sldId id="378"/>
            <p14:sldId id="358"/>
            <p14:sldId id="379"/>
            <p14:sldId id="374"/>
          </p14:sldIdLst>
        </p14:section>
        <p14:section name="Раздел без заголовка" id="{34A623E9-0FBA-490E-8551-D8D9D74C0EF9}">
          <p14:sldIdLst>
            <p14:sldId id="259"/>
            <p14:sldId id="372"/>
            <p14:sldId id="380"/>
            <p14:sldId id="373"/>
            <p14:sldId id="261"/>
            <p14:sldId id="265"/>
            <p14:sldId id="273"/>
            <p14:sldId id="274"/>
            <p14:sldId id="276"/>
            <p14:sldId id="281"/>
            <p14:sldId id="282"/>
            <p14:sldId id="284"/>
            <p14:sldId id="287"/>
            <p14:sldId id="289"/>
            <p14:sldId id="290"/>
            <p14:sldId id="303"/>
            <p14:sldId id="304"/>
            <p14:sldId id="306"/>
            <p14:sldId id="307"/>
            <p14:sldId id="308"/>
            <p14:sldId id="312"/>
            <p14:sldId id="313"/>
            <p14:sldId id="314"/>
            <p14:sldId id="315"/>
            <p14:sldId id="316"/>
            <p14:sldId id="317"/>
            <p14:sldId id="319"/>
            <p14:sldId id="334"/>
            <p14:sldId id="335"/>
            <p14:sldId id="339"/>
            <p14:sldId id="342"/>
            <p14:sldId id="343"/>
            <p14:sldId id="344"/>
            <p14:sldId id="345"/>
            <p14:sldId id="346"/>
            <p14:sldId id="347"/>
            <p14:sldId id="348"/>
            <p14:sldId id="349"/>
            <p14:sldId id="350"/>
            <p14:sldId id="351"/>
            <p14:sldId id="352"/>
            <p14:sldId id="353"/>
            <p14:sldId id="360"/>
            <p14:sldId id="369"/>
            <p14:sldId id="366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C7D0"/>
    <a:srgbClr val="549FC4"/>
    <a:srgbClr val="1C4372"/>
    <a:srgbClr val="309090"/>
    <a:srgbClr val="739226"/>
    <a:srgbClr val="C00000"/>
    <a:srgbClr val="5B9BD5"/>
    <a:srgbClr val="632B8D"/>
    <a:srgbClr val="CC0000"/>
    <a:srgbClr val="AFC5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>
        <p:scale>
          <a:sx n="110" d="100"/>
          <a:sy n="110" d="100"/>
        </p:scale>
        <p:origin x="-1644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E96A-6F23-4576-9BFB-871D20412F35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A58A-91A8-4719-8D52-64ED985DA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89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E96A-6F23-4576-9BFB-871D20412F35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A58A-91A8-4719-8D52-64ED985DA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21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E96A-6F23-4576-9BFB-871D20412F35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A58A-91A8-4719-8D52-64ED985DA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363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E96A-6F23-4576-9BFB-871D20412F35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A58A-91A8-4719-8D52-64ED985DA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256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E96A-6F23-4576-9BFB-871D20412F35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A58A-91A8-4719-8D52-64ED985DA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819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E96A-6F23-4576-9BFB-871D20412F35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A58A-91A8-4719-8D52-64ED985DA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43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E96A-6F23-4576-9BFB-871D20412F35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A58A-91A8-4719-8D52-64ED985DA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027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E96A-6F23-4576-9BFB-871D20412F35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A58A-91A8-4719-8D52-64ED985DA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264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E96A-6F23-4576-9BFB-871D20412F35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A58A-91A8-4719-8D52-64ED985DA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370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E96A-6F23-4576-9BFB-871D20412F35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A58A-91A8-4719-8D52-64ED985DA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347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E96A-6F23-4576-9BFB-871D20412F35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A58A-91A8-4719-8D52-64ED985DA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63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0E96A-6F23-4576-9BFB-871D20412F35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EA58A-91A8-4719-8D52-64ED985DA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258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STD-R-1.xlsx" TargetMode="External"/><Relationship Id="rId4" Type="http://schemas.openxmlformats.org/officeDocument/2006/relationships/hyperlink" Target="Blank%20SZV-TD.xls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nalogovaya-kartochka-po-uchetu-ndfl-blank.xl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glibrary.ru/category35/book91/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glibrary.ru/category35/book91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Karta.xls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&#1056;&#1057;&#1042;-2020.pdf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LAW203005_6_20170013_131522%20(1).XL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7637" y="200298"/>
            <a:ext cx="5641676" cy="232724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EC7D0"/>
                </a:solidFill>
                <a:latin typeface="Times New Roman" pitchFamily="18" charset="0"/>
                <a:cs typeface="Times New Roman" pitchFamily="18" charset="0"/>
              </a:rPr>
              <a:t>ОТЧЕТНОСТЬ </a:t>
            </a:r>
            <a:r>
              <a:rPr lang="ru-RU" sz="3600" b="1" dirty="0" smtClean="0">
                <a:solidFill>
                  <a:srgbClr val="0EC7D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в ПРОФСОЮЗНЫХ ОРГАНИЗАЦИЯХ</a:t>
            </a:r>
            <a:r>
              <a:rPr lang="ru-RU" sz="3600" b="1" dirty="0">
                <a:solidFill>
                  <a:srgbClr val="0EC7D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0EC7D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EC7D0"/>
                </a:solidFill>
                <a:latin typeface="Times New Roman" pitchFamily="18" charset="0"/>
                <a:cs typeface="Times New Roman" pitchFamily="18" charset="0"/>
              </a:rPr>
              <a:t>2019-2020</a:t>
            </a:r>
            <a:endParaRPr lang="ru-RU" sz="3600" b="1" dirty="0">
              <a:solidFill>
                <a:srgbClr val="0EC7D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0" y="1"/>
            <a:ext cx="9144000" cy="6857999"/>
            <a:chOff x="0" y="1"/>
            <a:chExt cx="9144000" cy="6858001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0" y="1"/>
              <a:ext cx="9144000" cy="6531431"/>
              <a:chOff x="0" y="1"/>
              <a:chExt cx="9144000" cy="6531431"/>
            </a:xfrm>
          </p:grpSpPr>
          <p:sp>
            <p:nvSpPr>
              <p:cNvPr id="4" name="Фигура, имеющая форму буквы L 3"/>
              <p:cNvSpPr/>
              <p:nvPr/>
            </p:nvSpPr>
            <p:spPr>
              <a:xfrm flipH="1">
                <a:off x="0" y="3"/>
                <a:ext cx="9144000" cy="6531429"/>
              </a:xfrm>
              <a:prstGeom prst="corner">
                <a:avLst>
                  <a:gd name="adj1" fmla="val 25613"/>
                  <a:gd name="adj2" fmla="val 3102"/>
                </a:avLst>
              </a:prstGeom>
              <a:pattFill prst="ltHorz">
                <a:fgClr>
                  <a:srgbClr val="92AFD7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pic>
            <p:nvPicPr>
              <p:cNvPr id="6" name="Рисунок 5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649614" y="1"/>
                <a:ext cx="1320217" cy="400595"/>
              </a:xfrm>
              <a:prstGeom prst="rect">
                <a:avLst/>
              </a:prstGeom>
            </p:spPr>
          </p:pic>
          <p:pic>
            <p:nvPicPr>
              <p:cNvPr id="5" name="Рисунок 4"/>
              <p:cNvPicPr>
                <a:picLocks noChangeAspect="1"/>
              </p:cNvPicPr>
              <p:nvPr/>
            </p:nvPicPr>
            <p:blipFill>
              <a:blip r:embed="rId3"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tretch>
                <a:fillRect/>
              </a:stretch>
            </p:blipFill>
            <p:spPr>
              <a:xfrm>
                <a:off x="5835535" y="814463"/>
                <a:ext cx="3235489" cy="4053631"/>
              </a:xfrm>
              <a:prstGeom prst="rect">
                <a:avLst/>
              </a:prstGeom>
            </p:spPr>
          </p:pic>
        </p:grpSp>
        <p:sp>
          <p:nvSpPr>
            <p:cNvPr id="7" name="Прямоугольник 6"/>
            <p:cNvSpPr/>
            <p:nvPr/>
          </p:nvSpPr>
          <p:spPr>
            <a:xfrm>
              <a:off x="1271455" y="6550225"/>
              <a:ext cx="7175863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400" b="1" kern="0" dirty="0">
                  <a:solidFill>
                    <a:schemeClr val="bg1">
                      <a:lumMod val="50000"/>
                    </a:schemeClr>
                  </a:solidFill>
                  <a:latin typeface="Calibri" panose="020F0502020204030204"/>
                </a:rPr>
                <a:t>129164  г. Москва, ул. Маломосковская, д. </a:t>
              </a:r>
              <a:r>
                <a:rPr lang="ru-RU" sz="1400" b="1" kern="0" dirty="0" smtClean="0">
                  <a:solidFill>
                    <a:schemeClr val="bg1">
                      <a:lumMod val="50000"/>
                    </a:schemeClr>
                  </a:solidFill>
                  <a:latin typeface="Calibri" panose="020F0502020204030204"/>
                </a:rPr>
                <a:t>10,   </a:t>
              </a:r>
              <a:r>
                <a:rPr lang="ru-RU" sz="1400" b="1" kern="0" dirty="0">
                  <a:solidFill>
                    <a:schemeClr val="bg1">
                      <a:lumMod val="50000"/>
                    </a:schemeClr>
                  </a:solidFill>
                  <a:latin typeface="Calibri" panose="020F0502020204030204"/>
                </a:rPr>
                <a:t>+7 (495) </a:t>
              </a:r>
              <a:r>
                <a:rPr lang="ru-RU" sz="1400" b="1" kern="0" dirty="0" smtClean="0">
                  <a:solidFill>
                    <a:schemeClr val="bg1">
                      <a:lumMod val="50000"/>
                    </a:schemeClr>
                  </a:solidFill>
                  <a:latin typeface="Calibri" panose="020F0502020204030204"/>
                </a:rPr>
                <a:t>686-21-33,  </a:t>
              </a:r>
              <a:r>
                <a:rPr lang="ru-RU" sz="1400" b="1" kern="0" dirty="0">
                  <a:solidFill>
                    <a:schemeClr val="bg1">
                      <a:lumMod val="50000"/>
                    </a:schemeClr>
                  </a:solidFill>
                  <a:latin typeface="Calibri" panose="020F0502020204030204"/>
                </a:rPr>
                <a:t> </a:t>
              </a:r>
              <a:r>
                <a:rPr lang="en-US" sz="1400" b="1" kern="0" dirty="0">
                  <a:solidFill>
                    <a:schemeClr val="bg1">
                      <a:lumMod val="50000"/>
                    </a:schemeClr>
                  </a:solidFill>
                  <a:latin typeface="Calibri" panose="020F0502020204030204"/>
                </a:rPr>
                <a:t>www.yic-mfp.ru</a:t>
              </a:r>
              <a:endParaRPr lang="ru-RU" sz="1400" b="1" kern="0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621576" y="4890037"/>
            <a:ext cx="7825741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400" b="1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Румянцева Екатерина Михайловна –                   заведующая сектором                                         планирования и контроля качества              учебно-методического отдела УИЦ МФП</a:t>
            </a:r>
            <a:endParaRPr lang="ru-RU" sz="2400" b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41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508958"/>
            <a:ext cx="7886700" cy="566800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В соответствии с ФЗ-229 от 2 октября 2007 года  в платежном поручении при перечислении заработной платы указывается новый код вида доходов:</a:t>
            </a:r>
          </a:p>
          <a:p>
            <a:pPr marL="0" indent="0" algn="just">
              <a:buNone/>
            </a:pPr>
            <a:r>
              <a:rPr lang="ru-RU" dirty="0" smtClean="0"/>
              <a:t>1 - перевод денежных средств, являющихся заработной платой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0275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49" y="690113"/>
            <a:ext cx="8334195" cy="548685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Уточнение платежа</a:t>
            </a:r>
          </a:p>
          <a:p>
            <a:pPr marL="0" indent="0" algn="just">
              <a:buNone/>
            </a:pPr>
            <a:r>
              <a:rPr lang="ru-RU" dirty="0" smtClean="0"/>
              <a:t>Если ошибку обнаружили самостоятельно, то как и прежде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Если платеж попал в невыясненные (приказ ФНС России № ММВ-7-22/579</a:t>
            </a:r>
            <a:r>
              <a:rPr lang="en-US" dirty="0" smtClean="0"/>
              <a:t>@) </a:t>
            </a:r>
            <a:r>
              <a:rPr lang="ru-RU" dirty="0" smtClean="0"/>
              <a:t> то налоговые органы направляют информационное сообщение о необходимости уточнить платежи. Каждая ошибка имеет свой код.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b="1" dirty="0" smtClean="0"/>
              <a:t>С 1 января 2019 уточнить можно любую платежку при условии  что деньги попали в бюджет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86859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907" y="6503543"/>
            <a:ext cx="8437418" cy="81072"/>
          </a:xfrm>
          <a:prstGeom prst="rect">
            <a:avLst/>
          </a:prstGeom>
          <a:pattFill prst="ltVert">
            <a:fgClr>
              <a:srgbClr val="3090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680" y="-102742"/>
            <a:ext cx="4958384" cy="69607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6" y="6581724"/>
            <a:ext cx="7175614" cy="37798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 rot="11899143">
            <a:off x="62672" y="615857"/>
            <a:ext cx="8292978" cy="1258354"/>
            <a:chOff x="283332" y="5216130"/>
            <a:chExt cx="8292978" cy="1258354"/>
          </a:xfrm>
        </p:grpSpPr>
        <p:sp>
          <p:nvSpPr>
            <p:cNvPr id="9" name="Прямоугольник 8"/>
            <p:cNvSpPr/>
            <p:nvPr/>
          </p:nvSpPr>
          <p:spPr>
            <a:xfrm rot="20504649">
              <a:off x="7215884" y="5216130"/>
              <a:ext cx="1064211" cy="115324"/>
            </a:xfrm>
            <a:prstGeom prst="rect">
              <a:avLst/>
            </a:prstGeom>
            <a:solidFill>
              <a:srgbClr val="30909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5104649">
              <a:off x="7120118" y="5390092"/>
              <a:ext cx="121392" cy="135192"/>
            </a:xfrm>
            <a:prstGeom prst="triangle">
              <a:avLst/>
            </a:prstGeom>
            <a:solidFill>
              <a:srgbClr val="1C437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rot="9704649">
              <a:off x="283332" y="6211369"/>
              <a:ext cx="8292978" cy="263115"/>
            </a:xfrm>
            <a:prstGeom prst="corner">
              <a:avLst>
                <a:gd name="adj1" fmla="val 19147"/>
                <a:gd name="adj2" fmla="val 111292"/>
              </a:avLst>
            </a:prstGeom>
            <a:pattFill prst="ltVert">
              <a:fgClr>
                <a:srgbClr val="5B9BD5"/>
              </a:fgClr>
              <a:bgClr>
                <a:schemeClr val="bg1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28650" y="1203960"/>
            <a:ext cx="8241030" cy="4973003"/>
          </a:xfrm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ru-RU" altLang="ru-RU" b="1" dirty="0" smtClean="0"/>
              <a:t>ЛИМИТЫ </a:t>
            </a:r>
            <a:r>
              <a:rPr lang="ru-RU" altLang="ru-RU" b="1" dirty="0"/>
              <a:t>с </a:t>
            </a:r>
            <a:r>
              <a:rPr lang="ru-RU" altLang="ru-RU" b="1" dirty="0" smtClean="0"/>
              <a:t>01.01.2020 :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altLang="ru-RU" b="1" dirty="0" smtClean="0"/>
              <a:t>    -  пенсионные –1,292 млн. руб.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altLang="ru-RU" b="1" dirty="0" smtClean="0"/>
              <a:t>    </a:t>
            </a:r>
            <a:r>
              <a:rPr lang="ru-RU" altLang="ru-RU" b="1" dirty="0"/>
              <a:t>-  ФСС </a:t>
            </a:r>
            <a:r>
              <a:rPr lang="ru-RU" altLang="ru-RU" b="1" dirty="0" smtClean="0"/>
              <a:t>-912 тыс. руб</a:t>
            </a:r>
            <a:r>
              <a:rPr lang="ru-RU" altLang="ru-RU" b="1" dirty="0"/>
              <a:t>.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altLang="ru-RU" b="1" dirty="0"/>
              <a:t>     - ФФОМС – нет.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altLang="ru-RU" b="1" dirty="0"/>
              <a:t>   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altLang="ru-RU" b="1" dirty="0"/>
              <a:t>    Тарифы останутся без </a:t>
            </a:r>
            <a:r>
              <a:rPr lang="ru-RU" altLang="ru-RU" b="1" dirty="0" smtClean="0"/>
              <a:t>изменений БЕССРОЧНО: </a:t>
            </a:r>
            <a:endParaRPr lang="ru-RU" altLang="ru-RU" b="1" dirty="0"/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altLang="ru-RU" b="1" dirty="0"/>
              <a:t>    ПФР-22%, Мед.Взносы-5,1%, ФСС-2,9%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altLang="ru-RU" b="1" dirty="0"/>
              <a:t>    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altLang="ru-RU" b="1" dirty="0"/>
              <a:t>    Взносы на травматизм без изменений: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altLang="ru-RU" b="1" dirty="0"/>
              <a:t>    от 0,2 до 8,5% . ФЗ от 27.11.2017 № 361-ФЗ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0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907" y="6503543"/>
            <a:ext cx="8437418" cy="81072"/>
          </a:xfrm>
          <a:prstGeom prst="rect">
            <a:avLst/>
          </a:prstGeom>
          <a:pattFill prst="ltVert">
            <a:fgClr>
              <a:srgbClr val="3090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680" y="-102742"/>
            <a:ext cx="4958384" cy="69607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6" y="6581724"/>
            <a:ext cx="7175614" cy="37798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 rot="11899143">
            <a:off x="62672" y="615857"/>
            <a:ext cx="8292978" cy="1258354"/>
            <a:chOff x="283332" y="5216130"/>
            <a:chExt cx="8292978" cy="1258354"/>
          </a:xfrm>
        </p:grpSpPr>
        <p:sp>
          <p:nvSpPr>
            <p:cNvPr id="9" name="Прямоугольник 8"/>
            <p:cNvSpPr/>
            <p:nvPr/>
          </p:nvSpPr>
          <p:spPr>
            <a:xfrm rot="20504649">
              <a:off x="7215884" y="5216130"/>
              <a:ext cx="1064211" cy="115324"/>
            </a:xfrm>
            <a:prstGeom prst="rect">
              <a:avLst/>
            </a:prstGeom>
            <a:solidFill>
              <a:srgbClr val="30909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5104649">
              <a:off x="7120118" y="5390092"/>
              <a:ext cx="121392" cy="135192"/>
            </a:xfrm>
            <a:prstGeom prst="triangle">
              <a:avLst/>
            </a:prstGeom>
            <a:solidFill>
              <a:srgbClr val="1C437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rot="9704649">
              <a:off x="283332" y="6211369"/>
              <a:ext cx="8292978" cy="263115"/>
            </a:xfrm>
            <a:prstGeom prst="corner">
              <a:avLst>
                <a:gd name="adj1" fmla="val 19147"/>
                <a:gd name="adj2" fmla="val 111292"/>
              </a:avLst>
            </a:prstGeom>
            <a:pattFill prst="ltVert">
              <a:fgClr>
                <a:srgbClr val="5B9BD5"/>
              </a:fgClr>
              <a:bgClr>
                <a:schemeClr val="bg1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47353" y="1190445"/>
            <a:ext cx="8689967" cy="4986518"/>
          </a:xfrm>
        </p:spPr>
        <p:txBody>
          <a:bodyPr>
            <a:normAutofit/>
          </a:bodyPr>
          <a:lstStyle/>
          <a:p>
            <a:pPr algn="just"/>
            <a:r>
              <a:rPr lang="ru-RU" altLang="ru-RU" dirty="0" smtClean="0"/>
              <a:t>Книга </a:t>
            </a:r>
            <a:r>
              <a:rPr lang="ru-RU" altLang="ru-RU" dirty="0"/>
              <a:t>учета доходов и расходов при УСН утв. Приказом Минфина России от 07.12.2016 № 227н.</a:t>
            </a:r>
          </a:p>
          <a:p>
            <a:pPr algn="just"/>
            <a:r>
              <a:rPr lang="ru-RU" altLang="ru-RU" b="1" dirty="0" smtClean="0"/>
              <a:t>Отчет в центры занятости по их требованию только сдаем</a:t>
            </a:r>
            <a:endParaRPr lang="ru-RU" altLang="ru-RU" b="1" dirty="0"/>
          </a:p>
          <a:p>
            <a:r>
              <a:rPr lang="en-US" dirty="0" smtClean="0">
                <a:hlinkClick r:id="rId4" action="ppaction://hlinkfile"/>
              </a:rPr>
              <a:t>Blank SZV-TD.xls</a:t>
            </a:r>
            <a:endParaRPr lang="ru-RU" dirty="0" smtClean="0"/>
          </a:p>
          <a:p>
            <a:r>
              <a:rPr lang="en-US" smtClean="0">
                <a:hlinkClick r:id="rId5" action="ppaction://hlinkfile"/>
              </a:rPr>
              <a:t>STD-R-1.xlsx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0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907" y="6503543"/>
            <a:ext cx="8437418" cy="81072"/>
          </a:xfrm>
          <a:prstGeom prst="rect">
            <a:avLst/>
          </a:prstGeom>
          <a:pattFill prst="ltVert">
            <a:fgClr>
              <a:srgbClr val="3090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680" y="-102742"/>
            <a:ext cx="4958384" cy="69607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6" y="6581724"/>
            <a:ext cx="7175614" cy="37798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 rot="11899143">
            <a:off x="62672" y="615857"/>
            <a:ext cx="8292978" cy="1258354"/>
            <a:chOff x="283332" y="5216130"/>
            <a:chExt cx="8292978" cy="1258354"/>
          </a:xfrm>
        </p:grpSpPr>
        <p:sp>
          <p:nvSpPr>
            <p:cNvPr id="9" name="Прямоугольник 8"/>
            <p:cNvSpPr/>
            <p:nvPr/>
          </p:nvSpPr>
          <p:spPr>
            <a:xfrm rot="20504649">
              <a:off x="7215884" y="5216130"/>
              <a:ext cx="1064211" cy="115324"/>
            </a:xfrm>
            <a:prstGeom prst="rect">
              <a:avLst/>
            </a:prstGeom>
            <a:solidFill>
              <a:srgbClr val="30909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5104649">
              <a:off x="7120118" y="5390092"/>
              <a:ext cx="121392" cy="135192"/>
            </a:xfrm>
            <a:prstGeom prst="triangle">
              <a:avLst/>
            </a:prstGeom>
            <a:solidFill>
              <a:srgbClr val="1C437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rot="9704649">
              <a:off x="283332" y="6211369"/>
              <a:ext cx="8292978" cy="263115"/>
            </a:xfrm>
            <a:prstGeom prst="corner">
              <a:avLst>
                <a:gd name="adj1" fmla="val 19147"/>
                <a:gd name="adj2" fmla="val 111292"/>
              </a:avLst>
            </a:prstGeom>
            <a:pattFill prst="ltVert">
              <a:fgClr>
                <a:srgbClr val="5B9BD5"/>
              </a:fgClr>
              <a:bgClr>
                <a:schemeClr val="bg1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28650" y="1825625"/>
            <a:ext cx="8408670" cy="4351338"/>
          </a:xfrm>
        </p:spPr>
        <p:txBody>
          <a:bodyPr>
            <a:normAutofit/>
          </a:bodyPr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ru-RU" altLang="ru-RU" b="1" dirty="0"/>
              <a:t>Статистическая отчетность.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altLang="ru-RU" b="1" dirty="0"/>
              <a:t> Компании вправе избавиться от статистических отчетов, которые не относятся к ее деятельности. (Письмо Росстата от 22.01.2018 № 04-4-04-4/6-сми)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0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907" y="6503543"/>
            <a:ext cx="8437418" cy="81072"/>
          </a:xfrm>
          <a:prstGeom prst="rect">
            <a:avLst/>
          </a:prstGeom>
          <a:pattFill prst="ltVert">
            <a:fgClr>
              <a:srgbClr val="3090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680" y="-102742"/>
            <a:ext cx="4958384" cy="69607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6" y="6581724"/>
            <a:ext cx="7175614" cy="37798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 rot="11899143">
            <a:off x="62672" y="615857"/>
            <a:ext cx="8292978" cy="1258354"/>
            <a:chOff x="283332" y="5216130"/>
            <a:chExt cx="8292978" cy="1258354"/>
          </a:xfrm>
        </p:grpSpPr>
        <p:sp>
          <p:nvSpPr>
            <p:cNvPr id="9" name="Прямоугольник 8"/>
            <p:cNvSpPr/>
            <p:nvPr/>
          </p:nvSpPr>
          <p:spPr>
            <a:xfrm rot="20504649">
              <a:off x="7215884" y="5216130"/>
              <a:ext cx="1064211" cy="115324"/>
            </a:xfrm>
            <a:prstGeom prst="rect">
              <a:avLst/>
            </a:prstGeom>
            <a:solidFill>
              <a:srgbClr val="30909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5104649">
              <a:off x="7120118" y="5390092"/>
              <a:ext cx="121392" cy="135192"/>
            </a:xfrm>
            <a:prstGeom prst="triangle">
              <a:avLst/>
            </a:prstGeom>
            <a:solidFill>
              <a:srgbClr val="1C437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rot="9704649">
              <a:off x="283332" y="6211369"/>
              <a:ext cx="8292978" cy="263115"/>
            </a:xfrm>
            <a:prstGeom prst="corner">
              <a:avLst>
                <a:gd name="adj1" fmla="val 19147"/>
                <a:gd name="adj2" fmla="val 111292"/>
              </a:avLst>
            </a:prstGeom>
            <a:pattFill prst="ltVert">
              <a:fgClr>
                <a:srgbClr val="5B9BD5"/>
              </a:fgClr>
              <a:bgClr>
                <a:schemeClr val="bg1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56273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НОВЫЕ ДОКУМЕНТЫ, КОТОРЫЕ БУХГАЛТЕРИЯ ДОЛЖНА ВЫДАТЬ ВСЕМ ПРИ УВОЛЬНЕНИИ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28650" y="2004059"/>
            <a:ext cx="8408670" cy="4172903"/>
          </a:xfrm>
        </p:spPr>
        <p:txBody>
          <a:bodyPr>
            <a:normAutofit/>
          </a:bodyPr>
          <a:lstStyle/>
          <a:p>
            <a:r>
              <a:rPr lang="ru-RU" altLang="ru-RU" dirty="0"/>
              <a:t>Выписка из СЗВ-СТАЖ</a:t>
            </a:r>
          </a:p>
          <a:p>
            <a:endParaRPr lang="ru-RU" altLang="ru-RU" dirty="0"/>
          </a:p>
          <a:p>
            <a:r>
              <a:rPr lang="ru-RU" altLang="ru-RU" dirty="0"/>
              <a:t>Раздел 3 единого расчета по взносам</a:t>
            </a:r>
          </a:p>
          <a:p>
            <a:endParaRPr lang="ru-RU" altLang="ru-RU" dirty="0"/>
          </a:p>
          <a:p>
            <a:r>
              <a:rPr lang="ru-RU" altLang="ru-RU" dirty="0"/>
              <a:t>Кроме этого справка 2-НДФЛ</a:t>
            </a:r>
          </a:p>
          <a:p>
            <a:endParaRPr lang="ru-RU" altLang="ru-RU" dirty="0"/>
          </a:p>
          <a:p>
            <a:pPr algn="just"/>
            <a:r>
              <a:rPr lang="ru-RU" altLang="ru-RU" dirty="0"/>
              <a:t>Справка по заработанной плате для расчета больничного листа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0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907" y="6503543"/>
            <a:ext cx="8437418" cy="81072"/>
          </a:xfrm>
          <a:prstGeom prst="rect">
            <a:avLst/>
          </a:prstGeom>
          <a:pattFill prst="ltVert">
            <a:fgClr>
              <a:srgbClr val="3090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680" y="-102742"/>
            <a:ext cx="4958384" cy="69607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6" y="6581724"/>
            <a:ext cx="7175614" cy="37798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 rot="11899143">
            <a:off x="62672" y="615857"/>
            <a:ext cx="8292978" cy="1258354"/>
            <a:chOff x="283332" y="5216130"/>
            <a:chExt cx="8292978" cy="1258354"/>
          </a:xfrm>
        </p:grpSpPr>
        <p:sp>
          <p:nvSpPr>
            <p:cNvPr id="9" name="Прямоугольник 8"/>
            <p:cNvSpPr/>
            <p:nvPr/>
          </p:nvSpPr>
          <p:spPr>
            <a:xfrm rot="20504649">
              <a:off x="7215884" y="5216130"/>
              <a:ext cx="1064211" cy="115324"/>
            </a:xfrm>
            <a:prstGeom prst="rect">
              <a:avLst/>
            </a:prstGeom>
            <a:solidFill>
              <a:srgbClr val="30909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5104649">
              <a:off x="7120118" y="5390092"/>
              <a:ext cx="121392" cy="135192"/>
            </a:xfrm>
            <a:prstGeom prst="triangle">
              <a:avLst/>
            </a:prstGeom>
            <a:solidFill>
              <a:srgbClr val="1C437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rot="9704649">
              <a:off x="283332" y="6211369"/>
              <a:ext cx="8292978" cy="263115"/>
            </a:xfrm>
            <a:prstGeom prst="corner">
              <a:avLst>
                <a:gd name="adj1" fmla="val 19147"/>
                <a:gd name="adj2" fmla="val 111292"/>
              </a:avLst>
            </a:prstGeom>
            <a:pattFill prst="ltVert">
              <a:fgClr>
                <a:srgbClr val="5B9BD5"/>
              </a:fgClr>
              <a:bgClr>
                <a:schemeClr val="bg1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28650" y="1402080"/>
            <a:ext cx="8302675" cy="4774883"/>
          </a:xfrm>
        </p:spPr>
        <p:txBody>
          <a:bodyPr>
            <a:normAutofit fontScale="92500" lnSpcReduction="20000"/>
          </a:bodyPr>
          <a:lstStyle/>
          <a:p>
            <a:pPr algn="ctr">
              <a:spcBef>
                <a:spcPct val="0"/>
              </a:spcBef>
              <a:buNone/>
              <a:defRPr/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ШТРАФНЫЕ САНКЦИИ.</a:t>
            </a:r>
          </a:p>
          <a:p>
            <a:pPr indent="0" algn="just">
              <a:spcBef>
                <a:spcPct val="0"/>
              </a:spcBef>
              <a:buNone/>
              <a:defRPr/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За несвоевременное представление деклараций по налогу на прибыль, НДС – 200руб. ( п.1 ст.126 НКРФ).</a:t>
            </a:r>
          </a:p>
          <a:p>
            <a:pPr indent="0" algn="just">
              <a:spcBef>
                <a:spcPct val="0"/>
              </a:spcBef>
              <a:buNone/>
              <a:defRPr/>
            </a:pPr>
            <a:endParaRPr lang="ru-RU" altLang="ru-RU" b="1" dirty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spcBef>
                <a:spcPct val="0"/>
              </a:spcBef>
              <a:buNone/>
              <a:defRPr/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Справка 2-НДФЛ – 200 руб. ( п.1 ст.126 НКРФ).</a:t>
            </a:r>
          </a:p>
          <a:p>
            <a:pPr indent="0" algn="just">
              <a:spcBef>
                <a:spcPct val="0"/>
              </a:spcBef>
              <a:buNone/>
              <a:defRPr/>
            </a:pPr>
            <a:endParaRPr lang="ru-RU" altLang="ru-RU" b="1" dirty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spcBef>
                <a:spcPct val="0"/>
              </a:spcBef>
              <a:buNone/>
              <a:defRPr/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Расчет 6-НДФЛ  - 1000 руб. за каждый полный или неполный месяц просрочки. ( п.1.2. ст.126 НКРФ).</a:t>
            </a:r>
          </a:p>
          <a:p>
            <a:pPr indent="0" algn="just">
              <a:spcBef>
                <a:spcPct val="0"/>
              </a:spcBef>
              <a:buNone/>
              <a:defRPr/>
            </a:pPr>
            <a:endParaRPr lang="ru-RU" alt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Расчет по страховым взносам – 1000 руб.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ru-RU" alt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  4-ФСС – 1000 руб.</a:t>
            </a:r>
          </a:p>
          <a:p>
            <a:pPr algn="just">
              <a:spcBef>
                <a:spcPct val="0"/>
              </a:spcBef>
              <a:buNone/>
              <a:defRPr/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>
              <a:spcBef>
                <a:spcPct val="0"/>
              </a:spcBef>
              <a:buNone/>
              <a:defRPr/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  СЗВ-М, СЗВ-СТАЖ – 500 руб.  </a:t>
            </a:r>
            <a:endParaRPr lang="ru-RU" altLang="ru-RU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0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907" y="6503543"/>
            <a:ext cx="8437418" cy="81072"/>
          </a:xfrm>
          <a:prstGeom prst="rect">
            <a:avLst/>
          </a:prstGeom>
          <a:pattFill prst="ltVert">
            <a:fgClr>
              <a:srgbClr val="3090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680" y="-102742"/>
            <a:ext cx="4958384" cy="69607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6" y="6581724"/>
            <a:ext cx="7175614" cy="37798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 rot="11899143">
            <a:off x="62672" y="615857"/>
            <a:ext cx="8292978" cy="1258354"/>
            <a:chOff x="283332" y="5216130"/>
            <a:chExt cx="8292978" cy="1258354"/>
          </a:xfrm>
        </p:grpSpPr>
        <p:sp>
          <p:nvSpPr>
            <p:cNvPr id="9" name="Прямоугольник 8"/>
            <p:cNvSpPr/>
            <p:nvPr/>
          </p:nvSpPr>
          <p:spPr>
            <a:xfrm rot="20504649">
              <a:off x="7215884" y="5216130"/>
              <a:ext cx="1064211" cy="115324"/>
            </a:xfrm>
            <a:prstGeom prst="rect">
              <a:avLst/>
            </a:prstGeom>
            <a:solidFill>
              <a:srgbClr val="30909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5104649">
              <a:off x="7120118" y="5390092"/>
              <a:ext cx="121392" cy="135192"/>
            </a:xfrm>
            <a:prstGeom prst="triangle">
              <a:avLst/>
            </a:prstGeom>
            <a:solidFill>
              <a:srgbClr val="1C437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rot="9704649">
              <a:off x="283332" y="6211369"/>
              <a:ext cx="8292978" cy="263115"/>
            </a:xfrm>
            <a:prstGeom prst="corner">
              <a:avLst>
                <a:gd name="adj1" fmla="val 19147"/>
                <a:gd name="adj2" fmla="val 111292"/>
              </a:avLst>
            </a:prstGeom>
            <a:pattFill prst="ltVert">
              <a:fgClr>
                <a:srgbClr val="5B9BD5"/>
              </a:fgClr>
              <a:bgClr>
                <a:schemeClr val="bg1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Отчетность первичных профсоюзных организаций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28650" y="1825625"/>
            <a:ext cx="8408670" cy="4351338"/>
          </a:xfrm>
        </p:spPr>
        <p:txBody>
          <a:bodyPr>
            <a:normAutofit/>
          </a:bodyPr>
          <a:lstStyle/>
          <a:p>
            <a:pPr algn="just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НАЛОГОВАЯ ОТЧЕТНОСТЬ;</a:t>
            </a:r>
          </a:p>
          <a:p>
            <a:pPr algn="just"/>
            <a:endParaRPr lang="ru-RU" alt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ОТЧЕТНОСТЬ ПЕРЕД ВНЕБЮДЖЕТНЫМИ ФОНДАМИ;</a:t>
            </a:r>
          </a:p>
          <a:p>
            <a:pPr algn="just"/>
            <a:endParaRPr lang="ru-RU" alt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СТАТИСТИЧЕСКАЯ ОТЧЕТНОСТЬ;</a:t>
            </a:r>
          </a:p>
          <a:p>
            <a:pPr algn="just"/>
            <a:endParaRPr lang="ru-RU" alt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ОТЧЕТНОСТЬ ПЕРЕД МИНЮСТОМ.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0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907" y="6503543"/>
            <a:ext cx="8437418" cy="81072"/>
          </a:xfrm>
          <a:prstGeom prst="rect">
            <a:avLst/>
          </a:prstGeom>
          <a:pattFill prst="ltVert">
            <a:fgClr>
              <a:srgbClr val="3090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680" y="-102742"/>
            <a:ext cx="4958384" cy="69607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6" y="6581724"/>
            <a:ext cx="7175614" cy="37798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 rot="11899143">
            <a:off x="62672" y="615857"/>
            <a:ext cx="8292978" cy="1258354"/>
            <a:chOff x="283332" y="5216130"/>
            <a:chExt cx="8292978" cy="1258354"/>
          </a:xfrm>
        </p:grpSpPr>
        <p:sp>
          <p:nvSpPr>
            <p:cNvPr id="9" name="Прямоугольник 8"/>
            <p:cNvSpPr/>
            <p:nvPr/>
          </p:nvSpPr>
          <p:spPr>
            <a:xfrm rot="20504649">
              <a:off x="7215884" y="5216130"/>
              <a:ext cx="1064211" cy="115324"/>
            </a:xfrm>
            <a:prstGeom prst="rect">
              <a:avLst/>
            </a:prstGeom>
            <a:solidFill>
              <a:srgbClr val="30909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5104649">
              <a:off x="7120118" y="5390092"/>
              <a:ext cx="121392" cy="135192"/>
            </a:xfrm>
            <a:prstGeom prst="triangle">
              <a:avLst/>
            </a:prstGeom>
            <a:solidFill>
              <a:srgbClr val="1C437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rot="9704649">
              <a:off x="283332" y="6211369"/>
              <a:ext cx="8292978" cy="263115"/>
            </a:xfrm>
            <a:prstGeom prst="corner">
              <a:avLst>
                <a:gd name="adj1" fmla="val 19147"/>
                <a:gd name="adj2" fmla="val 111292"/>
              </a:avLst>
            </a:prstGeom>
            <a:pattFill prst="ltVert">
              <a:fgClr>
                <a:srgbClr val="5B9BD5"/>
              </a:fgClr>
              <a:bgClr>
                <a:schemeClr val="bg1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69343" y="224287"/>
            <a:ext cx="8289985" cy="13025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Налогообложение профсоюзных организаций 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628650" y="1639019"/>
            <a:ext cx="3886200" cy="453794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  <a:defRPr/>
            </a:pP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ОБЩИЙ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РЕЖИМ</a:t>
            </a:r>
          </a:p>
          <a:p>
            <a:pPr marL="0" indent="0" algn="ctr">
              <a:buNone/>
              <a:defRPr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НАЛОГООБЛОЖЕНИЯ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ru-RU" b="1" dirty="0"/>
              <a:t>НДС</a:t>
            </a:r>
            <a:r>
              <a:rPr lang="ru-RU" dirty="0"/>
              <a:t> – НКРФ часть 2 Глава 21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ru-RU" b="1" dirty="0"/>
          </a:p>
          <a:p>
            <a:pPr marL="0" indent="0"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ru-RU" b="1" dirty="0"/>
              <a:t>Налог на прибыль </a:t>
            </a:r>
            <a:r>
              <a:rPr lang="ru-RU" dirty="0"/>
              <a:t>– НКРФ часть 2 Глава 25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ru-RU" b="1" dirty="0"/>
          </a:p>
          <a:p>
            <a:pPr marL="0" indent="0"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ru-RU" b="1" dirty="0"/>
              <a:t>НДФЛ</a:t>
            </a:r>
            <a:r>
              <a:rPr lang="ru-RU" dirty="0"/>
              <a:t> – НКРФ часть 2 Глава 23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ru-RU" dirty="0"/>
          </a:p>
          <a:p>
            <a:pPr marL="0" indent="0"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ru-RU" b="1" dirty="0"/>
              <a:t>Страховые взносы 34 </a:t>
            </a:r>
            <a:r>
              <a:rPr lang="ru-RU" dirty="0"/>
              <a:t>глава в НКРФ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ru-RU" dirty="0"/>
          </a:p>
          <a:p>
            <a:pPr marL="0" indent="0"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ru-RU" b="1" dirty="0"/>
              <a:t>Взносы по травматизму – в ФСС  </a:t>
            </a:r>
            <a:r>
              <a:rPr lang="ru-RU" dirty="0"/>
              <a:t>ФЗ125-ФЗ</a:t>
            </a:r>
          </a:p>
          <a:p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4528868" y="1604513"/>
            <a:ext cx="4402457" cy="457245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  <a:defRPr/>
            </a:pPr>
            <a:r>
              <a:rPr lang="ru-RU" b="1" u="sng" dirty="0"/>
              <a:t>УПРОЩЕНЦЫ</a:t>
            </a:r>
          </a:p>
          <a:p>
            <a:pPr marL="0" indent="-27432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ru-RU" b="1" dirty="0"/>
              <a:t>Единую декларацию для упрощенцев</a:t>
            </a:r>
          </a:p>
          <a:p>
            <a:pPr marL="0" indent="0" algn="just">
              <a:buNone/>
              <a:defRPr/>
            </a:pPr>
            <a:r>
              <a:rPr lang="ru-RU" dirty="0"/>
              <a:t> </a:t>
            </a:r>
          </a:p>
          <a:p>
            <a:pPr marL="0" indent="0" algn="just">
              <a:buNone/>
              <a:defRPr/>
            </a:pPr>
            <a:r>
              <a:rPr lang="ru-RU" b="1" dirty="0"/>
              <a:t>НДФЛ</a:t>
            </a:r>
            <a:r>
              <a:rPr lang="ru-RU" dirty="0"/>
              <a:t> – НКРФ часть 2 Глава 23</a:t>
            </a:r>
          </a:p>
          <a:p>
            <a:pPr marL="0" indent="0" algn="just">
              <a:buNone/>
              <a:defRPr/>
            </a:pPr>
            <a:endParaRPr lang="ru-RU" dirty="0"/>
          </a:p>
          <a:p>
            <a:pPr marL="0" indent="0"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ru-RU" b="1" dirty="0"/>
              <a:t>Страховые взносы 34 </a:t>
            </a:r>
            <a:r>
              <a:rPr lang="ru-RU" dirty="0"/>
              <a:t>глава в НКРФ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ru-RU" dirty="0"/>
          </a:p>
          <a:p>
            <a:pPr marL="0" indent="0"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ru-RU" b="1" dirty="0"/>
              <a:t>Взносы по травматизму – в ФСС  </a:t>
            </a:r>
            <a:r>
              <a:rPr lang="ru-RU" dirty="0"/>
              <a:t>ФЗ125-ФЗ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0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907" y="6503543"/>
            <a:ext cx="8437418" cy="81072"/>
          </a:xfrm>
          <a:prstGeom prst="rect">
            <a:avLst/>
          </a:prstGeom>
          <a:pattFill prst="ltVert">
            <a:fgClr>
              <a:srgbClr val="3090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680" y="-102742"/>
            <a:ext cx="4958384" cy="69607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6" y="6581724"/>
            <a:ext cx="7175614" cy="37798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 rot="11899143">
            <a:off x="62672" y="615857"/>
            <a:ext cx="8292978" cy="1258354"/>
            <a:chOff x="283332" y="5216130"/>
            <a:chExt cx="8292978" cy="1258354"/>
          </a:xfrm>
        </p:grpSpPr>
        <p:sp>
          <p:nvSpPr>
            <p:cNvPr id="9" name="Прямоугольник 8"/>
            <p:cNvSpPr/>
            <p:nvPr/>
          </p:nvSpPr>
          <p:spPr>
            <a:xfrm rot="20504649">
              <a:off x="7215884" y="5216130"/>
              <a:ext cx="1064211" cy="115324"/>
            </a:xfrm>
            <a:prstGeom prst="rect">
              <a:avLst/>
            </a:prstGeom>
            <a:solidFill>
              <a:srgbClr val="30909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5104649">
              <a:off x="7120118" y="5390092"/>
              <a:ext cx="121392" cy="135192"/>
            </a:xfrm>
            <a:prstGeom prst="triangle">
              <a:avLst/>
            </a:prstGeom>
            <a:solidFill>
              <a:srgbClr val="1C437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rot="9704649">
              <a:off x="283332" y="6211369"/>
              <a:ext cx="8292978" cy="263115"/>
            </a:xfrm>
            <a:prstGeom prst="corner">
              <a:avLst>
                <a:gd name="adj1" fmla="val 19147"/>
                <a:gd name="adj2" fmla="val 111292"/>
              </a:avLst>
            </a:prstGeom>
            <a:pattFill prst="ltVert">
              <a:fgClr>
                <a:srgbClr val="5B9BD5"/>
              </a:fgClr>
              <a:bgClr>
                <a:schemeClr val="bg1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18935" y="992038"/>
            <a:ext cx="8778417" cy="5184925"/>
          </a:xfrm>
        </p:spPr>
        <p:txBody>
          <a:bodyPr>
            <a:normAutofit fontScale="92500" lnSpcReduction="10000"/>
          </a:bodyPr>
          <a:lstStyle/>
          <a:p>
            <a:pPr algn="just">
              <a:defRPr/>
            </a:pPr>
            <a:r>
              <a:rPr lang="ru-RU" dirty="0"/>
              <a:t>НДС возникает на подарки не зависимо кому был сделан подарок члену профсоюза или работнику, по какому случаю и предусмотрен или нет он трудовым </a:t>
            </a:r>
            <a:r>
              <a:rPr lang="ru-RU" dirty="0" smtClean="0"/>
              <a:t>                            (коллективным</a:t>
            </a:r>
            <a:r>
              <a:rPr lang="ru-RU" dirty="0"/>
              <a:t>) договором.</a:t>
            </a:r>
          </a:p>
          <a:p>
            <a:pPr marL="0" indent="0" algn="just">
              <a:buNone/>
              <a:defRPr/>
            </a:pPr>
            <a:r>
              <a:rPr lang="ru-RU" dirty="0"/>
              <a:t>   При безвозмездной передаче подарков организация сама себе выставляет счет-фактуру. </a:t>
            </a:r>
            <a:r>
              <a:rPr lang="ru-RU" altLang="ru-RU" b="1" dirty="0"/>
              <a:t>ПИСЬМО ОТ 05.07.2007 № 03-07-11/212.</a:t>
            </a:r>
            <a:r>
              <a:rPr lang="ru-RU" altLang="ru-RU" dirty="0"/>
              <a:t> при выставлении счетов-фактур, в которых отсутствуют отдельные показатели (в том числе грузополучатель - строка 4, покупатель - строка 6, адрес - строка 6а, ИНН и КПП покупателя - строка 6б), в этих строках проставляются прочерки.</a:t>
            </a:r>
            <a:endParaRPr lang="ru-RU" dirty="0"/>
          </a:p>
          <a:p>
            <a:pPr algn="just">
              <a:defRPr/>
            </a:pPr>
            <a:r>
              <a:rPr lang="ru-RU" dirty="0"/>
              <a:t> Если в одном квартале вручались подарки нескольким лицам, то на все подарки составляется одна счет-фактура. (Письмо Минфина от 18.08.2017 ; 03-07-09/6171)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0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907" y="6503543"/>
            <a:ext cx="8437418" cy="81072"/>
          </a:xfrm>
          <a:prstGeom prst="rect">
            <a:avLst/>
          </a:prstGeom>
          <a:pattFill prst="ltVert">
            <a:fgClr>
              <a:srgbClr val="3090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680" y="-102742"/>
            <a:ext cx="4958384" cy="69607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6" y="6503543"/>
            <a:ext cx="7175614" cy="37798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 rot="11899143">
            <a:off x="62672" y="615857"/>
            <a:ext cx="8292978" cy="1258354"/>
            <a:chOff x="283332" y="5216130"/>
            <a:chExt cx="8292978" cy="1258354"/>
          </a:xfrm>
        </p:grpSpPr>
        <p:sp>
          <p:nvSpPr>
            <p:cNvPr id="9" name="Прямоугольник 8"/>
            <p:cNvSpPr/>
            <p:nvPr/>
          </p:nvSpPr>
          <p:spPr>
            <a:xfrm rot="20504649">
              <a:off x="7215884" y="5216130"/>
              <a:ext cx="1064211" cy="115324"/>
            </a:xfrm>
            <a:prstGeom prst="rect">
              <a:avLst/>
            </a:prstGeom>
            <a:solidFill>
              <a:srgbClr val="30909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5104649">
              <a:off x="7120118" y="5390092"/>
              <a:ext cx="121392" cy="135192"/>
            </a:xfrm>
            <a:prstGeom prst="triangle">
              <a:avLst/>
            </a:prstGeom>
            <a:solidFill>
              <a:srgbClr val="1C437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rot="9704649">
              <a:off x="283332" y="6211369"/>
              <a:ext cx="8292978" cy="263115"/>
            </a:xfrm>
            <a:prstGeom prst="corner">
              <a:avLst>
                <a:gd name="adj1" fmla="val 19147"/>
                <a:gd name="adj2" fmla="val 111292"/>
              </a:avLst>
            </a:prstGeom>
            <a:pattFill prst="ltVert">
              <a:fgClr>
                <a:srgbClr val="5B9BD5"/>
              </a:fgClr>
              <a:bgClr>
                <a:schemeClr val="bg1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ОСНОВНЫЕ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ИЗМЕНЕНИЯ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2019-2020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года.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31322" y="1825625"/>
            <a:ext cx="8500004" cy="4351338"/>
          </a:xfrm>
        </p:spPr>
        <p:txBody>
          <a:bodyPr>
            <a:normAutofit fontScale="25000" lnSpcReduction="20000"/>
          </a:bodyPr>
          <a:lstStyle/>
          <a:p>
            <a:pPr algn="just"/>
            <a:endParaRPr lang="ru-RU" sz="5100" dirty="0" smtClean="0"/>
          </a:p>
          <a:p>
            <a:pPr algn="just"/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января 2019 года ставка НДС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- 20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в связи с этим обновили форму книги продаж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(постановление Правительства от 19.01.2019 №15) и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НОВАЯ ДЕКЛАРАЦИЯ ПО НДС с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квартала 2019 утв. Приказ ФНС ОТ 28.12.2018.</a:t>
            </a:r>
          </a:p>
          <a:p>
            <a:pPr algn="just"/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МРОТ с 01.01.2020 - 12130 руб.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Утвердили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 справки 2-НДФЛ и порядок их заполнения (приказ ФНС от 02.10.2018 № </a:t>
            </a:r>
            <a:r>
              <a:rPr lang="ru-RU" sz="8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ММВ-7-11/566).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Новая справка учитывает поправки в НК, внесенные Федеральным законом от 02.05.2015 № 113-ФЗ и Федеральным законом от 27.11.2017 № 335-ФЗ.</a:t>
            </a:r>
          </a:p>
          <a:p>
            <a:pPr algn="just"/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у нас 2 справки 2-НДФЛ одну предоставляем в налоговые органы другую даем непосредственно работникам. Справка для налоговых органов состоит из 3-х разделов и приложения.</a:t>
            </a:r>
          </a:p>
          <a:p>
            <a:pPr algn="just"/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для работника изменилось наименование и состав реквизитов.</a:t>
            </a:r>
          </a:p>
          <a:p>
            <a:pPr algn="just"/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950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907" y="6503543"/>
            <a:ext cx="8437418" cy="81072"/>
          </a:xfrm>
          <a:prstGeom prst="rect">
            <a:avLst/>
          </a:prstGeom>
          <a:pattFill prst="ltVert">
            <a:fgClr>
              <a:srgbClr val="3090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680" y="-102742"/>
            <a:ext cx="4958384" cy="69607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6" y="6581724"/>
            <a:ext cx="7175614" cy="37798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 rot="11899143">
            <a:off x="62672" y="615857"/>
            <a:ext cx="8292978" cy="1258354"/>
            <a:chOff x="283332" y="5216130"/>
            <a:chExt cx="8292978" cy="1258354"/>
          </a:xfrm>
        </p:grpSpPr>
        <p:sp>
          <p:nvSpPr>
            <p:cNvPr id="9" name="Прямоугольник 8"/>
            <p:cNvSpPr/>
            <p:nvPr/>
          </p:nvSpPr>
          <p:spPr>
            <a:xfrm rot="20504649">
              <a:off x="7215884" y="5216130"/>
              <a:ext cx="1064211" cy="115324"/>
            </a:xfrm>
            <a:prstGeom prst="rect">
              <a:avLst/>
            </a:prstGeom>
            <a:solidFill>
              <a:srgbClr val="30909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5104649">
              <a:off x="7120118" y="5390092"/>
              <a:ext cx="121392" cy="135192"/>
            </a:xfrm>
            <a:prstGeom prst="triangle">
              <a:avLst/>
            </a:prstGeom>
            <a:solidFill>
              <a:srgbClr val="1C437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rot="9704649">
              <a:off x="283332" y="6211369"/>
              <a:ext cx="8292978" cy="263115"/>
            </a:xfrm>
            <a:prstGeom prst="corner">
              <a:avLst>
                <a:gd name="adj1" fmla="val 19147"/>
                <a:gd name="adj2" fmla="val 111292"/>
              </a:avLst>
            </a:prstGeom>
            <a:pattFill prst="ltVert">
              <a:fgClr>
                <a:srgbClr val="5B9BD5"/>
              </a:fgClr>
              <a:bgClr>
                <a:schemeClr val="bg1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Arial" charset="0"/>
                <a:cs typeface="Arial" charset="0"/>
              </a:rPr>
              <a:t>      МИНИСТЕРСТВО </a:t>
            </a:r>
            <a:r>
              <a:rPr lang="ru-RU" sz="2000" b="1" dirty="0">
                <a:latin typeface="Arial" charset="0"/>
                <a:cs typeface="Arial" charset="0"/>
              </a:rPr>
              <a:t>ФИНАНСОВ РОССИЙСКОЙ ФЕДЕРАЦИИ</a:t>
            </a:r>
            <a:r>
              <a:rPr lang="en-US" sz="2000" dirty="0">
                <a:cs typeface="Times New Roman" pitchFamily="18" charset="0"/>
              </a:rPr>
              <a:t/>
            </a:r>
            <a:br>
              <a:rPr lang="en-US" sz="2000" dirty="0">
                <a:cs typeface="Times New Roman" pitchFamily="18" charset="0"/>
              </a:rPr>
            </a:br>
            <a:r>
              <a:rPr lang="ru-RU" sz="2000" b="1" dirty="0">
                <a:latin typeface="Arial" charset="0"/>
                <a:cs typeface="Arial" charset="0"/>
              </a:rPr>
              <a:t>ПИСЬМО</a:t>
            </a:r>
            <a:r>
              <a:rPr lang="ru-RU" sz="2000" dirty="0">
                <a:cs typeface="Times New Roman" pitchFamily="18" charset="0"/>
              </a:rPr>
              <a:t> </a:t>
            </a:r>
            <a:r>
              <a:rPr lang="ru-RU" sz="2000" b="1" dirty="0">
                <a:latin typeface="Arial" charset="0"/>
                <a:cs typeface="Times New Roman" pitchFamily="18" charset="0"/>
              </a:rPr>
              <a:t>от 17 июля 2014 г. </a:t>
            </a:r>
            <a:r>
              <a:rPr lang="en-US" sz="2000" b="1" dirty="0">
                <a:latin typeface="Arial" charset="0"/>
                <a:cs typeface="Times New Roman" pitchFamily="18" charset="0"/>
              </a:rPr>
              <a:t>N</a:t>
            </a:r>
            <a:r>
              <a:rPr lang="ru-RU" sz="2000" b="1" dirty="0">
                <a:latin typeface="Arial" charset="0"/>
                <a:cs typeface="Times New Roman" pitchFamily="18" charset="0"/>
              </a:rPr>
              <a:t> 03-07-07/35059</a:t>
            </a:r>
            <a:r>
              <a:rPr lang="en-US" sz="2000" b="1" dirty="0">
                <a:latin typeface="Arial" charset="0"/>
                <a:cs typeface="Arial" charset="0"/>
              </a:rPr>
              <a:t> </a:t>
            </a:r>
            <a:r>
              <a:rPr lang="ru-RU" sz="2000" b="1" dirty="0">
                <a:latin typeface="Arial" charset="0"/>
                <a:cs typeface="Arial" charset="0"/>
              </a:rPr>
              <a:t>, </a:t>
            </a:r>
            <a:br>
              <a:rPr lang="ru-RU" sz="2000" b="1" dirty="0">
                <a:latin typeface="Arial" charset="0"/>
                <a:cs typeface="Arial" charset="0"/>
              </a:rPr>
            </a:br>
            <a:r>
              <a:rPr lang="ru-RU" sz="2000" b="1" dirty="0">
                <a:latin typeface="Arial" charset="0"/>
                <a:cs typeface="Arial" charset="0"/>
              </a:rPr>
              <a:t>ст. 149 НК</a:t>
            </a:r>
            <a:endParaRPr lang="ru-RU" sz="20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28650" y="1825625"/>
            <a:ext cx="8408670" cy="435133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altLang="ru-RU" b="1" u="sng" dirty="0">
                <a:cs typeface="Arial" charset="0"/>
              </a:rPr>
              <a:t>При передаче билетов в театры и музеи, а также экскурсионных путевок, передаваемых членам профсоюза </a:t>
            </a:r>
            <a:r>
              <a:rPr lang="ru-RU" altLang="ru-RU" b="1" dirty="0">
                <a:cs typeface="Arial" charset="0"/>
              </a:rPr>
              <a:t>(членам их семей) </a:t>
            </a:r>
            <a:r>
              <a:rPr lang="ru-RU" altLang="ru-RU" b="1" u="sng" dirty="0">
                <a:cs typeface="Arial" charset="0"/>
              </a:rPr>
              <a:t>на безвозмездной основе, следует руководствоваться нормами </a:t>
            </a:r>
            <a:r>
              <a:rPr lang="ru-RU" altLang="ru-RU" b="1" dirty="0" err="1">
                <a:cs typeface="Arial" charset="0"/>
              </a:rPr>
              <a:t>пп</a:t>
            </a:r>
            <a:r>
              <a:rPr lang="ru-RU" altLang="ru-RU" b="1" dirty="0">
                <a:cs typeface="Arial" charset="0"/>
              </a:rPr>
              <a:t>. 20 п. 2 ст. 149 Кодекса, согласно которому реализация входных билетов на посещение театрально-зрелищных, культурно-просветительных и зрелищно-развлекательных мероприятий (в том числе проводимых в театрах, музеях) </a:t>
            </a:r>
            <a:r>
              <a:rPr lang="ru-RU" altLang="ru-RU" b="1" u="sng" dirty="0">
                <a:cs typeface="Arial" charset="0"/>
              </a:rPr>
              <a:t>и экскурсионных путевок, форма которых утверждена в установленном порядке как бланк строгой отчетности, освобождается от налогообложения налогом на добавленную стоимость независимо от источника оплаты.</a:t>
            </a:r>
            <a:r>
              <a:rPr lang="ru-RU" altLang="ru-RU" b="1" dirty="0">
                <a:cs typeface="Arial" charset="0"/>
              </a:rPr>
              <a:t> Поэтому услуги, оказываемые учреждениями культуры и искусства в рамках проведения указанных мероприятий, налогом на добавленную стоимость не облагаются.</a:t>
            </a:r>
            <a:endParaRPr lang="en-US" altLang="ru-RU" b="1" dirty="0">
              <a:cs typeface="Times New Roman" pitchFamily="18" charset="0"/>
            </a:endParaRPr>
          </a:p>
          <a:p>
            <a:pPr algn="just"/>
            <a:r>
              <a:rPr lang="ru-RU" altLang="ru-RU" b="1" dirty="0">
                <a:cs typeface="Arial" charset="0"/>
              </a:rPr>
              <a:t>Учитывая изложенное, при передаче членам профсоюза на безвозмездной основе вышеуказанных билетов в театры, музеи и экскурсионных путевок, оплаченных за счет целевых поступлений, налог на добавленную стоимость не уплачивается.</a:t>
            </a:r>
            <a:endParaRPr lang="en-US" altLang="ru-RU" b="1" dirty="0"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0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907" y="6503543"/>
            <a:ext cx="8437418" cy="81072"/>
          </a:xfrm>
          <a:prstGeom prst="rect">
            <a:avLst/>
          </a:prstGeom>
          <a:pattFill prst="ltVert">
            <a:fgClr>
              <a:srgbClr val="3090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680" y="-102742"/>
            <a:ext cx="4958384" cy="69607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6" y="6581724"/>
            <a:ext cx="7175614" cy="37798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 rot="11899143">
            <a:off x="62672" y="615857"/>
            <a:ext cx="8292978" cy="1258354"/>
            <a:chOff x="283332" y="5216130"/>
            <a:chExt cx="8292978" cy="1258354"/>
          </a:xfrm>
        </p:grpSpPr>
        <p:sp>
          <p:nvSpPr>
            <p:cNvPr id="9" name="Прямоугольник 8"/>
            <p:cNvSpPr/>
            <p:nvPr/>
          </p:nvSpPr>
          <p:spPr>
            <a:xfrm rot="20504649">
              <a:off x="7215884" y="5216130"/>
              <a:ext cx="1064211" cy="115324"/>
            </a:xfrm>
            <a:prstGeom prst="rect">
              <a:avLst/>
            </a:prstGeom>
            <a:solidFill>
              <a:srgbClr val="30909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5104649">
              <a:off x="7120118" y="5390092"/>
              <a:ext cx="121392" cy="135192"/>
            </a:xfrm>
            <a:prstGeom prst="triangle">
              <a:avLst/>
            </a:prstGeom>
            <a:solidFill>
              <a:srgbClr val="1C437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rot="9704649">
              <a:off x="283332" y="6211369"/>
              <a:ext cx="8292978" cy="263115"/>
            </a:xfrm>
            <a:prstGeom prst="corner">
              <a:avLst>
                <a:gd name="adj1" fmla="val 19147"/>
                <a:gd name="adj2" fmla="val 111292"/>
              </a:avLst>
            </a:prstGeom>
            <a:pattFill prst="ltVert">
              <a:fgClr>
                <a:srgbClr val="5B9BD5"/>
              </a:fgClr>
              <a:bgClr>
                <a:schemeClr val="bg1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Письмо Минфина РФ от 06.03.2015 № 03-07-11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12142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28650" y="1825625"/>
            <a:ext cx="8408670" cy="4351338"/>
          </a:xfrm>
        </p:spPr>
        <p:txBody>
          <a:bodyPr>
            <a:normAutofit/>
          </a:bodyPr>
          <a:lstStyle/>
          <a:p>
            <a:pPr algn="just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В случае приобретения организацией услуг по организации и проведению культурно-развлекательных мероприятий, включающих аренду зала, концертную программу,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банкетно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-фуршетное обслуживание, для проведения корпоративных мероприятий, персонификация участников которых не осуществляется, объекта налогообложения налогом на добавленную стоимость и права на вычет налога, предъявленного по данным услугам, также не возникает в связи с отсутствием реализации товаров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работ услуг.</a:t>
            </a:r>
            <a:endParaRPr lang="ru-RU" alt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0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907" y="6503543"/>
            <a:ext cx="8437418" cy="81072"/>
          </a:xfrm>
          <a:prstGeom prst="rect">
            <a:avLst/>
          </a:prstGeom>
          <a:pattFill prst="ltVert">
            <a:fgClr>
              <a:srgbClr val="3090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680" y="-102742"/>
            <a:ext cx="4958384" cy="69607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6" y="6581724"/>
            <a:ext cx="7175614" cy="37798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 rot="11899143">
            <a:off x="62672" y="615857"/>
            <a:ext cx="8292978" cy="1258354"/>
            <a:chOff x="283332" y="5216130"/>
            <a:chExt cx="8292978" cy="1258354"/>
          </a:xfrm>
        </p:grpSpPr>
        <p:sp>
          <p:nvSpPr>
            <p:cNvPr id="9" name="Прямоугольник 8"/>
            <p:cNvSpPr/>
            <p:nvPr/>
          </p:nvSpPr>
          <p:spPr>
            <a:xfrm rot="20504649">
              <a:off x="7215884" y="5216130"/>
              <a:ext cx="1064211" cy="115324"/>
            </a:xfrm>
            <a:prstGeom prst="rect">
              <a:avLst/>
            </a:prstGeom>
            <a:solidFill>
              <a:srgbClr val="30909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5104649">
              <a:off x="7120118" y="5390092"/>
              <a:ext cx="121392" cy="135192"/>
            </a:xfrm>
            <a:prstGeom prst="triangle">
              <a:avLst/>
            </a:prstGeom>
            <a:solidFill>
              <a:srgbClr val="1C437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rot="9704649">
              <a:off x="283332" y="6211369"/>
              <a:ext cx="8292978" cy="263115"/>
            </a:xfrm>
            <a:prstGeom prst="corner">
              <a:avLst>
                <a:gd name="adj1" fmla="val 19147"/>
                <a:gd name="adj2" fmla="val 111292"/>
              </a:avLst>
            </a:prstGeom>
            <a:pattFill prst="ltVert">
              <a:fgClr>
                <a:srgbClr val="5B9BD5"/>
              </a:fgClr>
              <a:bgClr>
                <a:schemeClr val="bg1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28650" y="1825625"/>
            <a:ext cx="8408670" cy="43513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Два способа получить освобождение от уплаты НДС: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145 НК РФ 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2 перейти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на упрощенную систему налогообложения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0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907" y="6503543"/>
            <a:ext cx="8437418" cy="81072"/>
          </a:xfrm>
          <a:prstGeom prst="rect">
            <a:avLst/>
          </a:prstGeom>
          <a:pattFill prst="ltVert">
            <a:fgClr>
              <a:srgbClr val="3090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680" y="-102742"/>
            <a:ext cx="4958384" cy="69607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6" y="6581724"/>
            <a:ext cx="7175614" cy="37798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 rot="11899143">
            <a:off x="62672" y="615857"/>
            <a:ext cx="8292978" cy="1258354"/>
            <a:chOff x="283332" y="5216130"/>
            <a:chExt cx="8292978" cy="1258354"/>
          </a:xfrm>
        </p:grpSpPr>
        <p:sp>
          <p:nvSpPr>
            <p:cNvPr id="9" name="Прямоугольник 8"/>
            <p:cNvSpPr/>
            <p:nvPr/>
          </p:nvSpPr>
          <p:spPr>
            <a:xfrm rot="20504649">
              <a:off x="7215884" y="5216130"/>
              <a:ext cx="1064211" cy="115324"/>
            </a:xfrm>
            <a:prstGeom prst="rect">
              <a:avLst/>
            </a:prstGeom>
            <a:solidFill>
              <a:srgbClr val="30909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5104649">
              <a:off x="7120118" y="5390092"/>
              <a:ext cx="121392" cy="135192"/>
            </a:xfrm>
            <a:prstGeom prst="triangle">
              <a:avLst/>
            </a:prstGeom>
            <a:solidFill>
              <a:srgbClr val="1C437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rot="9704649">
              <a:off x="283332" y="6211369"/>
              <a:ext cx="8292978" cy="263115"/>
            </a:xfrm>
            <a:prstGeom prst="corner">
              <a:avLst>
                <a:gd name="adj1" fmla="val 19147"/>
                <a:gd name="adj2" fmla="val 111292"/>
              </a:avLst>
            </a:prstGeom>
            <a:pattFill prst="ltVert">
              <a:fgClr>
                <a:srgbClr val="5B9BD5"/>
              </a:fgClr>
              <a:bgClr>
                <a:schemeClr val="bg1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dirty="0"/>
              <a:t>ДЕКЛАРАЦИЯ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28650" y="1825625"/>
            <a:ext cx="8408670" cy="4351338"/>
          </a:xfrm>
        </p:spPr>
        <p:txBody>
          <a:bodyPr>
            <a:normAutofit/>
          </a:bodyPr>
          <a:lstStyle/>
          <a:p>
            <a:pPr marL="0" indent="0" algn="just">
              <a:spcBef>
                <a:spcPct val="0"/>
              </a:spcBef>
              <a:buFont typeface="Century Schoolbook" pitchFamily="18" charset="0"/>
              <a:buAutoNum type="arabicPeriod"/>
              <a:defRPr/>
            </a:pPr>
            <a:r>
              <a:rPr lang="ru-RU" altLang="ru-RU" dirty="0"/>
              <a:t>Налоговая декларация по НДС сдается только электронно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ФЗ от 28.06.2013 № 134-ФЗ</a:t>
            </a:r>
          </a:p>
          <a:p>
            <a:pPr marL="0" indent="0" algn="just">
              <a:buNone/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Запрещено предоставлять декларацию на бумажном носителе, если НК РФ предусмотрена электронная форма. При представлении налоговой декларации на бумажном носителе в случае, если законом предусмотрена обязанность представления налоговой декларации (расчета) в электронной форме, такая декларация </a:t>
            </a:r>
            <a:r>
              <a:rPr lang="ru-RU" alt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считается представленной.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0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907" y="6503543"/>
            <a:ext cx="8437418" cy="81072"/>
          </a:xfrm>
          <a:prstGeom prst="rect">
            <a:avLst/>
          </a:prstGeom>
          <a:pattFill prst="ltVert">
            <a:fgClr>
              <a:srgbClr val="3090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680" y="-102742"/>
            <a:ext cx="4958384" cy="69607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6" y="6581724"/>
            <a:ext cx="7175614" cy="37798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 rot="11899143">
            <a:off x="62672" y="615857"/>
            <a:ext cx="8292978" cy="1258354"/>
            <a:chOff x="283332" y="5216130"/>
            <a:chExt cx="8292978" cy="1258354"/>
          </a:xfrm>
        </p:grpSpPr>
        <p:sp>
          <p:nvSpPr>
            <p:cNvPr id="9" name="Прямоугольник 8"/>
            <p:cNvSpPr/>
            <p:nvPr/>
          </p:nvSpPr>
          <p:spPr>
            <a:xfrm rot="20504649">
              <a:off x="7215884" y="5216130"/>
              <a:ext cx="1064211" cy="115324"/>
            </a:xfrm>
            <a:prstGeom prst="rect">
              <a:avLst/>
            </a:prstGeom>
            <a:solidFill>
              <a:srgbClr val="30909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5104649">
              <a:off x="7120118" y="5390092"/>
              <a:ext cx="121392" cy="135192"/>
            </a:xfrm>
            <a:prstGeom prst="triangle">
              <a:avLst/>
            </a:prstGeom>
            <a:solidFill>
              <a:srgbClr val="1C437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rot="9704649">
              <a:off x="283332" y="6211369"/>
              <a:ext cx="8292978" cy="263115"/>
            </a:xfrm>
            <a:prstGeom prst="corner">
              <a:avLst>
                <a:gd name="adj1" fmla="val 19147"/>
                <a:gd name="adj2" fmla="val 111292"/>
              </a:avLst>
            </a:prstGeom>
            <a:pattFill prst="ltVert">
              <a:fgClr>
                <a:srgbClr val="5B9BD5"/>
              </a:fgClr>
              <a:bgClr>
                <a:schemeClr val="bg1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28650" y="1825625"/>
            <a:ext cx="8408670" cy="4351338"/>
          </a:xfrm>
        </p:spPr>
        <p:txBody>
          <a:bodyPr>
            <a:normAutofit fontScale="92500"/>
          </a:bodyPr>
          <a:lstStyle/>
          <a:p>
            <a:pPr marL="274320" indent="-274320" algn="just"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Сдаем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налоговую   декларацию    по налогу на добавленную стоимость 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жеквартально до 25 числа месяца следующего за отчетным периодом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Данная позиция утверждена ФЗ от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29.11.2014 № 382-ФЗ</a:t>
            </a:r>
          </a:p>
          <a:p>
            <a:pPr marL="457200" indent="-457200" algn="just"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  </a:t>
            </a:r>
          </a:p>
          <a:p>
            <a:pPr marL="457200" indent="-457200" algn="just"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Сдаем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в упрощенном виде: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Титульный лист, раздел 1, раздел 8,9 .</a:t>
            </a:r>
          </a:p>
          <a:p>
            <a:pPr marL="457200" indent="-457200" algn="just"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 Нулевая декларация сдается обязательно: Титульный лист, раздел 1. Штраф 1000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0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907" y="6503543"/>
            <a:ext cx="8437418" cy="81072"/>
          </a:xfrm>
          <a:prstGeom prst="rect">
            <a:avLst/>
          </a:prstGeom>
          <a:pattFill prst="ltVert">
            <a:fgClr>
              <a:srgbClr val="3090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680" y="-102742"/>
            <a:ext cx="4958384" cy="69607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6" y="6581724"/>
            <a:ext cx="7175614" cy="37798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 rot="11899143">
            <a:off x="62672" y="615857"/>
            <a:ext cx="8292978" cy="1258354"/>
            <a:chOff x="283332" y="5216130"/>
            <a:chExt cx="8292978" cy="1258354"/>
          </a:xfrm>
        </p:grpSpPr>
        <p:sp>
          <p:nvSpPr>
            <p:cNvPr id="9" name="Прямоугольник 8"/>
            <p:cNvSpPr/>
            <p:nvPr/>
          </p:nvSpPr>
          <p:spPr>
            <a:xfrm rot="20504649">
              <a:off x="7215884" y="5216130"/>
              <a:ext cx="1064211" cy="115324"/>
            </a:xfrm>
            <a:prstGeom prst="rect">
              <a:avLst/>
            </a:prstGeom>
            <a:solidFill>
              <a:srgbClr val="30909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5104649">
              <a:off x="7120118" y="5390092"/>
              <a:ext cx="121392" cy="135192"/>
            </a:xfrm>
            <a:prstGeom prst="triangle">
              <a:avLst/>
            </a:prstGeom>
            <a:solidFill>
              <a:srgbClr val="1C437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rot="9704649">
              <a:off x="283332" y="6211369"/>
              <a:ext cx="8292978" cy="263115"/>
            </a:xfrm>
            <a:prstGeom prst="corner">
              <a:avLst>
                <a:gd name="adj1" fmla="val 19147"/>
                <a:gd name="adj2" fmla="val 111292"/>
              </a:avLst>
            </a:prstGeom>
            <a:pattFill prst="ltVert">
              <a:fgClr>
                <a:srgbClr val="5B9BD5"/>
              </a:fgClr>
              <a:bgClr>
                <a:schemeClr val="bg1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Ответственность за нарушение формы </a:t>
            </a:r>
            <a:br>
              <a:rPr lang="ru-RU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представления декларации по НДС</a:t>
            </a:r>
            <a:endParaRPr lang="ru-RU" sz="31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28650" y="1825625"/>
            <a:ext cx="8408670" cy="4351338"/>
          </a:xfrm>
        </p:spPr>
        <p:txBody>
          <a:bodyPr>
            <a:normAutofit fontScale="62500" lnSpcReduction="20000"/>
          </a:bodyPr>
          <a:lstStyle/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 u="sng" dirty="0">
                <a:latin typeface="Times New Roman" pitchFamily="18" charset="0"/>
                <a:cs typeface="Times New Roman" pitchFamily="18" charset="0"/>
              </a:rPr>
              <a:t>с 01.01.2015 п. 5 ст. 174 НК РФ (Федеральный закон от 04.11.2014 № 347-ФЗ):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 При представлении налоговой декларации на бумажном носителе такая декларация </a:t>
            </a:r>
            <a:r>
              <a:rPr lang="ru-RU" altLang="ru-RU" b="1" u="sng" dirty="0">
                <a:latin typeface="Times New Roman" pitchFamily="18" charset="0"/>
                <a:cs typeface="Times New Roman" pitchFamily="18" charset="0"/>
              </a:rPr>
              <a:t>не считается представленной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Санкции: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 u="sng" dirty="0">
                <a:latin typeface="Times New Roman" pitchFamily="18" charset="0"/>
                <a:cs typeface="Times New Roman" pitchFamily="18" charset="0"/>
              </a:rPr>
              <a:t>Пункт 1 статьи 119 НК РФ: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Несвоевременное представление декларации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– штраф в размере 5% от неуплаченной суммы налога, подлежащей уплате (доплате) на основании этой декларации за каждый полный или неполный месяц, но не более 30% и не менее 200 руб. 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 u="sng" dirty="0">
                <a:latin typeface="Times New Roman" pitchFamily="18" charset="0"/>
                <a:cs typeface="Times New Roman" pitchFamily="18" charset="0"/>
              </a:rPr>
              <a:t>Пункт 3 ст. 76 НК РФ: 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При непредставлении декларации в течение 10 дней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по истечении установленного срока -приостановлении операций по счетам в банке и переводов электронных денежных средств - в течение трех лет со дня истечения срока, установленного </a:t>
            </a:r>
            <a:r>
              <a:rPr lang="ru-RU" altLang="ru-RU" b="1" dirty="0" err="1"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. 1 п. 1 ст. 76 НК РФ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 u="sng" dirty="0">
                <a:latin typeface="Times New Roman" pitchFamily="18" charset="0"/>
                <a:cs typeface="Times New Roman" pitchFamily="18" charset="0"/>
              </a:rPr>
              <a:t>Пункт 15.5 КоАП РФ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     Нарушение установленных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законодательством о налогах и сборах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 сроков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представления налоговой декларации в налоговый орган по месту учета - влечет предупреждение или наложение административного штрафа на должностных лиц в размере от трехсот до пятисот рублей.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0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907" y="6503543"/>
            <a:ext cx="8437418" cy="81072"/>
          </a:xfrm>
          <a:prstGeom prst="rect">
            <a:avLst/>
          </a:prstGeom>
          <a:pattFill prst="ltVert">
            <a:fgClr>
              <a:srgbClr val="3090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680" y="-102742"/>
            <a:ext cx="4958384" cy="69607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6" y="6581724"/>
            <a:ext cx="7175614" cy="37798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 rot="11899143">
            <a:off x="62672" y="615857"/>
            <a:ext cx="8292978" cy="1258354"/>
            <a:chOff x="283332" y="5216130"/>
            <a:chExt cx="8292978" cy="1258354"/>
          </a:xfrm>
        </p:grpSpPr>
        <p:sp>
          <p:nvSpPr>
            <p:cNvPr id="9" name="Прямоугольник 8"/>
            <p:cNvSpPr/>
            <p:nvPr/>
          </p:nvSpPr>
          <p:spPr>
            <a:xfrm rot="20504649">
              <a:off x="7215884" y="5216130"/>
              <a:ext cx="1064211" cy="115324"/>
            </a:xfrm>
            <a:prstGeom prst="rect">
              <a:avLst/>
            </a:prstGeom>
            <a:solidFill>
              <a:srgbClr val="30909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5104649">
              <a:off x="7120118" y="5390092"/>
              <a:ext cx="121392" cy="135192"/>
            </a:xfrm>
            <a:prstGeom prst="triangle">
              <a:avLst/>
            </a:prstGeom>
            <a:solidFill>
              <a:srgbClr val="1C437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rot="9704649">
              <a:off x="283332" y="6211369"/>
              <a:ext cx="8292978" cy="263115"/>
            </a:xfrm>
            <a:prstGeom prst="corner">
              <a:avLst>
                <a:gd name="adj1" fmla="val 19147"/>
                <a:gd name="adj2" fmla="val 111292"/>
              </a:avLst>
            </a:prstGeom>
            <a:pattFill prst="ltVert">
              <a:fgClr>
                <a:srgbClr val="5B9BD5"/>
              </a:fgClr>
              <a:bgClr>
                <a:schemeClr val="bg1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28650" y="1825625"/>
            <a:ext cx="8408670" cy="43513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altLang="ru-RU" b="1" u="sng" dirty="0"/>
              <a:t>Налог на прибыль</a:t>
            </a:r>
            <a:endParaRPr lang="ru-RU" altLang="ru-RU" dirty="0"/>
          </a:p>
          <a:p>
            <a:pPr algn="just">
              <a:buNone/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  Отчитываемся по декларации утвержденной Приказом ФНС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от 23.09.2019 № ММВ-7-3/475@.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 Сдаем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в упрощенном виде: Титульный лист, Лист 02,07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0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907" y="6503543"/>
            <a:ext cx="8437418" cy="81072"/>
          </a:xfrm>
          <a:prstGeom prst="rect">
            <a:avLst/>
          </a:prstGeom>
          <a:pattFill prst="ltVert">
            <a:fgClr>
              <a:srgbClr val="3090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680" y="-102742"/>
            <a:ext cx="4958384" cy="69607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6" y="6581724"/>
            <a:ext cx="7175614" cy="37798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 rot="11899143">
            <a:off x="62672" y="615857"/>
            <a:ext cx="8292978" cy="1258354"/>
            <a:chOff x="283332" y="5216130"/>
            <a:chExt cx="8292978" cy="1258354"/>
          </a:xfrm>
        </p:grpSpPr>
        <p:sp>
          <p:nvSpPr>
            <p:cNvPr id="9" name="Прямоугольник 8"/>
            <p:cNvSpPr/>
            <p:nvPr/>
          </p:nvSpPr>
          <p:spPr>
            <a:xfrm rot="20504649">
              <a:off x="7215884" y="5216130"/>
              <a:ext cx="1064211" cy="115324"/>
            </a:xfrm>
            <a:prstGeom prst="rect">
              <a:avLst/>
            </a:prstGeom>
            <a:solidFill>
              <a:srgbClr val="30909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5104649">
              <a:off x="7120118" y="5390092"/>
              <a:ext cx="121392" cy="135192"/>
            </a:xfrm>
            <a:prstGeom prst="triangle">
              <a:avLst/>
            </a:prstGeom>
            <a:solidFill>
              <a:srgbClr val="1C437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rot="9704649">
              <a:off x="283332" y="6211369"/>
              <a:ext cx="8292978" cy="263115"/>
            </a:xfrm>
            <a:prstGeom prst="corner">
              <a:avLst>
                <a:gd name="adj1" fmla="val 19147"/>
                <a:gd name="adj2" fmla="val 111292"/>
              </a:avLst>
            </a:prstGeom>
            <a:pattFill prst="ltVert">
              <a:fgClr>
                <a:srgbClr val="5B9BD5"/>
              </a:fgClr>
              <a:bgClr>
                <a:schemeClr val="bg1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Ст. 289 п.2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28650" y="1825625"/>
            <a:ext cx="8408670" cy="4351338"/>
          </a:xfrm>
        </p:spPr>
        <p:txBody>
          <a:bodyPr>
            <a:normAutofit fontScale="92500" lnSpcReduction="10000"/>
          </a:bodyPr>
          <a:lstStyle/>
          <a:p>
            <a:pPr marL="274320" indent="-274320" algn="just">
              <a:buFont typeface="Wingdings" pitchFamily="2" charset="2"/>
              <a:buChar char="Ø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Некоммерческие организации, у которых не возникает обязательств по уплате налога, представляют налоговую декларацию по упрощенной форме по истечении налогового периода.</a:t>
            </a:r>
          </a:p>
          <a:p>
            <a:pPr marL="0" indent="0" algn="just"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274320" indent="-274320" algn="just">
              <a:buFont typeface="Wingdings" pitchFamily="2" charset="2"/>
              <a:buChar char="Ø"/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>
              <a:buFont typeface="Wingdings" pitchFamily="2" charset="2"/>
              <a:buChar char="Ø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Сдаем раз в год до 28 марта на основании п.2 ст.289 НК.</a:t>
            </a:r>
          </a:p>
          <a:p>
            <a:pPr marL="274320" indent="-274320" algn="just"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Так как членские взносы и целевые поступления в соответствии со статьей 251 НК 346.15НК не являются источниками прибыли.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0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907" y="6503543"/>
            <a:ext cx="8437418" cy="81072"/>
          </a:xfrm>
          <a:prstGeom prst="rect">
            <a:avLst/>
          </a:prstGeom>
          <a:pattFill prst="ltVert">
            <a:fgClr>
              <a:srgbClr val="3090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680" y="-102742"/>
            <a:ext cx="4958384" cy="69607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6" y="6581724"/>
            <a:ext cx="7175614" cy="37798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 rot="11899143">
            <a:off x="62672" y="615857"/>
            <a:ext cx="8292978" cy="1258354"/>
            <a:chOff x="283332" y="5216130"/>
            <a:chExt cx="8292978" cy="1258354"/>
          </a:xfrm>
        </p:grpSpPr>
        <p:sp>
          <p:nvSpPr>
            <p:cNvPr id="9" name="Прямоугольник 8"/>
            <p:cNvSpPr/>
            <p:nvPr/>
          </p:nvSpPr>
          <p:spPr>
            <a:xfrm rot="20504649">
              <a:off x="7215884" y="5216130"/>
              <a:ext cx="1064211" cy="115324"/>
            </a:xfrm>
            <a:prstGeom prst="rect">
              <a:avLst/>
            </a:prstGeom>
            <a:solidFill>
              <a:srgbClr val="30909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5104649">
              <a:off x="7120118" y="5390092"/>
              <a:ext cx="121392" cy="135192"/>
            </a:xfrm>
            <a:prstGeom prst="triangle">
              <a:avLst/>
            </a:prstGeom>
            <a:solidFill>
              <a:srgbClr val="1C437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rot="9704649">
              <a:off x="283332" y="6211369"/>
              <a:ext cx="8292978" cy="263115"/>
            </a:xfrm>
            <a:prstGeom prst="corner">
              <a:avLst>
                <a:gd name="adj1" fmla="val 19147"/>
                <a:gd name="adj2" fmla="val 111292"/>
              </a:avLst>
            </a:prstGeom>
            <a:pattFill prst="ltVert">
              <a:fgClr>
                <a:srgbClr val="5B9BD5"/>
              </a:fgClr>
              <a:bgClr>
                <a:schemeClr val="bg1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3276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/>
              <a:t>Налог на доходы физических </a:t>
            </a:r>
            <a:r>
              <a:rPr lang="ru-RU" sz="3600" b="1" dirty="0" smtClean="0"/>
              <a:t>лиц            (</a:t>
            </a:r>
            <a:r>
              <a:rPr lang="ru-RU" sz="3600" b="1" dirty="0"/>
              <a:t>глава 23 НК РФ)</a:t>
            </a:r>
            <a:br>
              <a:rPr lang="ru-RU" sz="3600" b="1" dirty="0"/>
            </a:br>
            <a:r>
              <a:rPr lang="ru-RU" sz="3600" b="1" dirty="0"/>
              <a:t> </a:t>
            </a:r>
            <a:br>
              <a:rPr lang="ru-RU" sz="3600" b="1" dirty="0"/>
            </a:br>
            <a:r>
              <a:rPr lang="ru-RU" sz="3600" b="1" dirty="0"/>
              <a:t>Федеральный закон от 28.12.2013 N 420-ФЗ,</a:t>
            </a:r>
            <a:br>
              <a:rPr lang="ru-RU" sz="3600" b="1" dirty="0"/>
            </a:br>
            <a:r>
              <a:rPr lang="ru-RU" sz="3600" b="1" dirty="0"/>
              <a:t>Федеральный закон от 24.11.2014 N 366-ФЗ</a:t>
            </a:r>
            <a:r>
              <a:rPr lang="ru-RU" sz="3600" dirty="0"/>
              <a:t>,</a:t>
            </a:r>
            <a:br>
              <a:rPr lang="ru-RU" sz="3600" dirty="0"/>
            </a:br>
            <a:r>
              <a:rPr lang="ru-RU" alt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Федеральный закон от 04.10.2014 № 285-ФЗ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480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907" y="6503543"/>
            <a:ext cx="8437418" cy="81072"/>
          </a:xfrm>
          <a:prstGeom prst="rect">
            <a:avLst/>
          </a:prstGeom>
          <a:pattFill prst="ltVert">
            <a:fgClr>
              <a:srgbClr val="3090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680" y="-102742"/>
            <a:ext cx="4958384" cy="69607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6" y="6581724"/>
            <a:ext cx="7175614" cy="37798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 rot="11899143">
            <a:off x="62672" y="615857"/>
            <a:ext cx="8292978" cy="1258354"/>
            <a:chOff x="283332" y="5216130"/>
            <a:chExt cx="8292978" cy="1258354"/>
          </a:xfrm>
        </p:grpSpPr>
        <p:sp>
          <p:nvSpPr>
            <p:cNvPr id="9" name="Прямоугольник 8"/>
            <p:cNvSpPr/>
            <p:nvPr/>
          </p:nvSpPr>
          <p:spPr>
            <a:xfrm rot="20504649">
              <a:off x="7215884" y="5216130"/>
              <a:ext cx="1064211" cy="115324"/>
            </a:xfrm>
            <a:prstGeom prst="rect">
              <a:avLst/>
            </a:prstGeom>
            <a:solidFill>
              <a:srgbClr val="30909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5104649">
              <a:off x="7120118" y="5390092"/>
              <a:ext cx="121392" cy="135192"/>
            </a:xfrm>
            <a:prstGeom prst="triangle">
              <a:avLst/>
            </a:prstGeom>
            <a:solidFill>
              <a:srgbClr val="1C437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rot="9704649">
              <a:off x="283332" y="6211369"/>
              <a:ext cx="8292978" cy="263115"/>
            </a:xfrm>
            <a:prstGeom prst="corner">
              <a:avLst>
                <a:gd name="adj1" fmla="val 19147"/>
                <a:gd name="adj2" fmla="val 111292"/>
              </a:avLst>
            </a:prstGeom>
            <a:pattFill prst="ltVert">
              <a:fgClr>
                <a:srgbClr val="5B9BD5"/>
              </a:fgClr>
              <a:bgClr>
                <a:schemeClr val="bg1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НАЛОГ НА ДОХОДЫ ФИЗИЧЕСКИХ ЛИЦ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47354" y="1825625"/>
            <a:ext cx="8583972" cy="435133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  Обязанность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ведения налога на доходы физических лиц в соответствии со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статьей 230 п.1,п.2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предоставлена налоговым агентам которыми мы с Вами являемся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Начиная с 2011 года мы  ведем «регистр налогового учета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nalogovaya-kartochka-po-uchetu-ndfl-blank.xls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0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907" y="6503543"/>
            <a:ext cx="8437418" cy="81072"/>
          </a:xfrm>
          <a:prstGeom prst="rect">
            <a:avLst/>
          </a:prstGeom>
          <a:pattFill prst="ltVert">
            <a:fgClr>
              <a:srgbClr val="3090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680" y="-102742"/>
            <a:ext cx="4958384" cy="69607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6" y="6581724"/>
            <a:ext cx="7175614" cy="377985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28650" y="960120"/>
            <a:ext cx="8408670" cy="5216843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b="1" dirty="0"/>
              <a:t>При расчете больничного в </a:t>
            </a:r>
            <a:r>
              <a:rPr lang="ru-RU" b="1" dirty="0" smtClean="0"/>
              <a:t>2019 </a:t>
            </a:r>
            <a:r>
              <a:rPr lang="ru-RU" b="1" dirty="0"/>
              <a:t>году применять МРОТ в трех случаях: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dirty="0"/>
              <a:t>   - если в расчетном периоде у работника не было заработка или среднемесячный заработок ниже МРОТ;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dirty="0"/>
              <a:t>    - средний заработок для пособия равен МРОТ;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dirty="0"/>
              <a:t>    -  стаж работника меньше 6 месяцев;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480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907" y="6503543"/>
            <a:ext cx="8437418" cy="81072"/>
          </a:xfrm>
          <a:prstGeom prst="rect">
            <a:avLst/>
          </a:prstGeom>
          <a:pattFill prst="ltVert">
            <a:fgClr>
              <a:srgbClr val="3090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680" y="-102742"/>
            <a:ext cx="4958384" cy="69607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6" y="6581724"/>
            <a:ext cx="7175614" cy="37798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 rot="11899143">
            <a:off x="62672" y="615857"/>
            <a:ext cx="8292978" cy="1258354"/>
            <a:chOff x="283332" y="5216130"/>
            <a:chExt cx="8292978" cy="1258354"/>
          </a:xfrm>
        </p:grpSpPr>
        <p:sp>
          <p:nvSpPr>
            <p:cNvPr id="9" name="Прямоугольник 8"/>
            <p:cNvSpPr/>
            <p:nvPr/>
          </p:nvSpPr>
          <p:spPr>
            <a:xfrm rot="20504649">
              <a:off x="7215884" y="5216130"/>
              <a:ext cx="1064211" cy="115324"/>
            </a:xfrm>
            <a:prstGeom prst="rect">
              <a:avLst/>
            </a:prstGeom>
            <a:solidFill>
              <a:srgbClr val="30909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5104649">
              <a:off x="7120118" y="5390092"/>
              <a:ext cx="121392" cy="135192"/>
            </a:xfrm>
            <a:prstGeom prst="triangle">
              <a:avLst/>
            </a:prstGeom>
            <a:solidFill>
              <a:srgbClr val="1C437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rot="9704649">
              <a:off x="283332" y="6211369"/>
              <a:ext cx="8292978" cy="263115"/>
            </a:xfrm>
            <a:prstGeom prst="corner">
              <a:avLst>
                <a:gd name="adj1" fmla="val 19147"/>
                <a:gd name="adj2" fmla="val 111292"/>
              </a:avLst>
            </a:prstGeom>
            <a:pattFill prst="ltVert">
              <a:fgClr>
                <a:srgbClr val="5B9BD5"/>
              </a:fgClr>
              <a:bgClr>
                <a:schemeClr val="bg1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  <a:hlinkClick r:id="rId4"/>
              </a:rPr>
              <a:t>Налог на доходы физических лиц: выплаты, не облагаемые НДФЛ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28650" y="1825625"/>
            <a:ext cx="8408670" cy="435133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spcBef>
                <a:spcPct val="0"/>
              </a:spcBef>
              <a:buFont typeface="Wingdings" pitchFamily="2" charset="2"/>
              <a:buChar char="Ø"/>
            </a:pPr>
            <a:r>
              <a:rPr lang="ru-RU" altLang="ru-RU" dirty="0" smtClean="0"/>
              <a:t> Государственные </a:t>
            </a:r>
            <a:r>
              <a:rPr lang="ru-RU" altLang="ru-RU" dirty="0"/>
              <a:t>пособия к ним относятся:</a:t>
            </a:r>
            <a:br>
              <a:rPr lang="ru-RU" altLang="ru-RU" dirty="0"/>
            </a:br>
            <a:r>
              <a:rPr lang="ru-RU" altLang="ru-RU" dirty="0"/>
              <a:t>   </a:t>
            </a:r>
            <a:r>
              <a:rPr lang="ru-RU" altLang="ru-RU" b="1" dirty="0"/>
              <a:t>пособия по безработице, беременности и родам</a:t>
            </a:r>
            <a:r>
              <a:rPr lang="ru-RU" altLang="ru-RU" dirty="0"/>
              <a:t>.</a:t>
            </a:r>
            <a:br>
              <a:rPr lang="ru-RU" altLang="ru-RU" dirty="0"/>
            </a:br>
            <a:r>
              <a:rPr lang="ru-RU" altLang="ru-RU" dirty="0"/>
              <a:t> </a:t>
            </a:r>
            <a:r>
              <a:rPr lang="ru-RU" altLang="ru-RU" i="1" dirty="0"/>
              <a:t>Обратите внимание! На пособие по временной нетрудоспособности (включая пособие по уходу за больным ребенком) льготный режим не распространяется. Такое пособие облагается НД</a:t>
            </a:r>
            <a:r>
              <a:rPr lang="ru-RU" altLang="ru-RU" dirty="0"/>
              <a:t>ФЛ.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ru-RU" altLang="ru-RU" dirty="0"/>
              <a:t>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единовременное пособие при рождении ребенка;</a:t>
            </a:r>
            <a:br>
              <a:rPr lang="ru-RU" alt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ежемесячное пособие по уходу за ребенком;</a:t>
            </a:r>
            <a:br>
              <a:rPr lang="ru-RU" alt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ежемесячное пособие на ребенка;</a:t>
            </a:r>
            <a:br>
              <a:rPr lang="ru-RU" alt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dirty="0"/>
              <a:t>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ru-RU" altLang="ru-RU" b="1" dirty="0"/>
              <a:t>Социальное пособие на погребение.</a:t>
            </a:r>
            <a:r>
              <a:rPr lang="ru-RU" alt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0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907" y="6503543"/>
            <a:ext cx="8437418" cy="81072"/>
          </a:xfrm>
          <a:prstGeom prst="rect">
            <a:avLst/>
          </a:prstGeom>
          <a:pattFill prst="ltVert">
            <a:fgClr>
              <a:srgbClr val="3090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680" y="-102742"/>
            <a:ext cx="4958384" cy="69607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6" y="6581724"/>
            <a:ext cx="7175614" cy="37798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 rot="11899143">
            <a:off x="62672" y="615857"/>
            <a:ext cx="8292978" cy="1258354"/>
            <a:chOff x="283332" y="5216130"/>
            <a:chExt cx="8292978" cy="1258354"/>
          </a:xfrm>
        </p:grpSpPr>
        <p:sp>
          <p:nvSpPr>
            <p:cNvPr id="9" name="Прямоугольник 8"/>
            <p:cNvSpPr/>
            <p:nvPr/>
          </p:nvSpPr>
          <p:spPr>
            <a:xfrm rot="20504649">
              <a:off x="7215884" y="5216130"/>
              <a:ext cx="1064211" cy="115324"/>
            </a:xfrm>
            <a:prstGeom prst="rect">
              <a:avLst/>
            </a:prstGeom>
            <a:solidFill>
              <a:srgbClr val="30909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5104649">
              <a:off x="7120118" y="5390092"/>
              <a:ext cx="121392" cy="135192"/>
            </a:xfrm>
            <a:prstGeom prst="triangle">
              <a:avLst/>
            </a:prstGeom>
            <a:solidFill>
              <a:srgbClr val="1C437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rot="9704649">
              <a:off x="283332" y="6211369"/>
              <a:ext cx="8292978" cy="263115"/>
            </a:xfrm>
            <a:prstGeom prst="corner">
              <a:avLst>
                <a:gd name="adj1" fmla="val 19147"/>
                <a:gd name="adj2" fmla="val 111292"/>
              </a:avLst>
            </a:prstGeom>
            <a:pattFill prst="ltVert">
              <a:fgClr>
                <a:srgbClr val="5B9BD5"/>
              </a:fgClr>
              <a:bgClr>
                <a:schemeClr val="bg1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28650" y="1414732"/>
            <a:ext cx="8408670" cy="4762231"/>
          </a:xfrm>
        </p:spPr>
        <p:txBody>
          <a:bodyPr>
            <a:normAutofit fontScale="77500" lnSpcReduction="20000"/>
          </a:bodyPr>
          <a:lstStyle/>
          <a:p>
            <a:pPr algn="just">
              <a:defRPr/>
            </a:pPr>
            <a:r>
              <a:rPr lang="ru-RU" altLang="ru-RU" dirty="0"/>
              <a:t>Компенсационные выплаты  </a:t>
            </a:r>
            <a:r>
              <a:rPr lang="ru-RU" altLang="ru-RU" i="1" dirty="0"/>
              <a:t>при увольнении за исключением.</a:t>
            </a:r>
          </a:p>
          <a:p>
            <a:pPr marL="0" indent="0" algn="just">
              <a:buNone/>
              <a:defRPr/>
            </a:pPr>
            <a:r>
              <a:rPr lang="ru-RU" altLang="ru-RU" i="1" dirty="0"/>
              <a:t>   - компенсации за неиспользованный отпуск</a:t>
            </a:r>
          </a:p>
          <a:p>
            <a:pPr marL="0" indent="0" algn="just">
              <a:buNone/>
              <a:defRPr/>
            </a:pPr>
            <a:r>
              <a:rPr lang="ru-RU" altLang="ru-RU" i="1" dirty="0"/>
              <a:t>   - суммы выплат  в виде выходного пособия на период трудоустройства если он не превышает трехкратного размера среднего месячного заработка </a:t>
            </a:r>
          </a:p>
          <a:p>
            <a:pPr algn="just">
              <a:defRPr/>
            </a:pPr>
            <a:endParaRPr lang="ru-RU" altLang="ru-RU" i="1" dirty="0"/>
          </a:p>
          <a:p>
            <a:pPr algn="just">
              <a:defRPr/>
            </a:pPr>
            <a:r>
              <a:rPr lang="ru-RU" altLang="ru-RU" dirty="0"/>
              <a:t>Суммы единовременных выплат (в виде материальной помощи).</a:t>
            </a:r>
          </a:p>
          <a:p>
            <a:pPr algn="just">
              <a:buNone/>
              <a:defRPr/>
            </a:pPr>
            <a:r>
              <a:rPr lang="ru-RU" altLang="ru-RU" dirty="0"/>
              <a:t>    Обращаю ваше внимание  работодателями членам семьи умершего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ПИСЬМО МИНФИНА РФ ОТ 02 ДЕКАБРЯ 2016 Г. №03-04-05/71785. </a:t>
            </a:r>
          </a:p>
          <a:p>
            <a:pPr algn="just">
              <a:buNone/>
              <a:defRPr/>
            </a:pPr>
            <a:endParaRPr lang="ru-RU" altLang="ru-RU" dirty="0"/>
          </a:p>
          <a:p>
            <a:pPr algn="just">
              <a:defRPr/>
            </a:pPr>
            <a:r>
              <a:rPr lang="ru-RU" altLang="ru-RU" dirty="0"/>
              <a:t>Пособия при выходе на пенсию в пределах трех среднемесячных заработков.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0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907" y="6503543"/>
            <a:ext cx="8437418" cy="81072"/>
          </a:xfrm>
          <a:prstGeom prst="rect">
            <a:avLst/>
          </a:prstGeom>
          <a:pattFill prst="ltVert">
            <a:fgClr>
              <a:srgbClr val="3090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680" y="-102742"/>
            <a:ext cx="4958384" cy="69607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6" y="6581724"/>
            <a:ext cx="7175614" cy="37798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 rot="11899143">
            <a:off x="62672" y="615857"/>
            <a:ext cx="8292978" cy="1258354"/>
            <a:chOff x="283332" y="5216130"/>
            <a:chExt cx="8292978" cy="1258354"/>
          </a:xfrm>
        </p:grpSpPr>
        <p:sp>
          <p:nvSpPr>
            <p:cNvPr id="9" name="Прямоугольник 8"/>
            <p:cNvSpPr/>
            <p:nvPr/>
          </p:nvSpPr>
          <p:spPr>
            <a:xfrm rot="20504649">
              <a:off x="7215884" y="5216130"/>
              <a:ext cx="1064211" cy="115324"/>
            </a:xfrm>
            <a:prstGeom prst="rect">
              <a:avLst/>
            </a:prstGeom>
            <a:solidFill>
              <a:srgbClr val="30909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5104649">
              <a:off x="7120118" y="5390092"/>
              <a:ext cx="121392" cy="135192"/>
            </a:xfrm>
            <a:prstGeom prst="triangle">
              <a:avLst/>
            </a:prstGeom>
            <a:solidFill>
              <a:srgbClr val="1C437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rot="9704649">
              <a:off x="283332" y="6211369"/>
              <a:ext cx="8292978" cy="263115"/>
            </a:xfrm>
            <a:prstGeom prst="corner">
              <a:avLst>
                <a:gd name="adj1" fmla="val 19147"/>
                <a:gd name="adj2" fmla="val 111292"/>
              </a:avLst>
            </a:prstGeom>
            <a:pattFill prst="ltVert">
              <a:fgClr>
                <a:srgbClr val="5B9BD5"/>
              </a:fgClr>
              <a:bgClr>
                <a:schemeClr val="bg1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8935" y="365126"/>
            <a:ext cx="8712390" cy="150680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Налогообложение в соответствии с пунктом 28 статьи 217 НК в пределах 4000 руб.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28650" y="1932317"/>
            <a:ext cx="8408670" cy="424464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altLang="ru-RU" dirty="0"/>
              <a:t>сумма материальной помощи от работодателя своим работникам</a:t>
            </a:r>
            <a:r>
              <a:rPr lang="en-US" altLang="ru-RU" dirty="0"/>
              <a:t>,</a:t>
            </a:r>
            <a:r>
              <a:rPr lang="ru-RU" altLang="ru-RU" dirty="0"/>
              <a:t> а также бывшим своим работникам в связи с выходом на пенсию.</a:t>
            </a:r>
          </a:p>
          <a:p>
            <a:pPr algn="just"/>
            <a:endParaRPr lang="ru-RU" altLang="ru-RU" dirty="0"/>
          </a:p>
          <a:p>
            <a:pPr algn="just"/>
            <a:r>
              <a:rPr lang="ru-RU" altLang="ru-RU" dirty="0"/>
              <a:t> стоимость различных подарков</a:t>
            </a:r>
            <a:r>
              <a:rPr lang="en-US" altLang="ru-RU" dirty="0"/>
              <a:t>,</a:t>
            </a:r>
            <a:r>
              <a:rPr lang="ru-RU" altLang="ru-RU" dirty="0"/>
              <a:t> например подарочные сертификаты</a:t>
            </a:r>
            <a:r>
              <a:rPr lang="en-US" altLang="ru-RU" dirty="0"/>
              <a:t>,</a:t>
            </a:r>
            <a:r>
              <a:rPr lang="ru-RU" altLang="ru-RU" dirty="0"/>
              <a:t> награждение работников медалями и орденами</a:t>
            </a:r>
            <a:r>
              <a:rPr lang="en-US" altLang="ru-RU" dirty="0"/>
              <a:t>,</a:t>
            </a:r>
            <a:r>
              <a:rPr lang="ru-RU" altLang="ru-RU" dirty="0"/>
              <a:t> новогодние детские подарки</a:t>
            </a:r>
            <a:r>
              <a:rPr lang="en-US" altLang="ru-RU" dirty="0"/>
              <a:t> , </a:t>
            </a:r>
            <a:r>
              <a:rPr lang="ru-RU" altLang="ru-RU" dirty="0"/>
              <a:t>другие различные подарки</a:t>
            </a:r>
          </a:p>
          <a:p>
            <a:pPr algn="just"/>
            <a:endParaRPr lang="ru-RU" altLang="ru-RU" dirty="0"/>
          </a:p>
          <a:p>
            <a:pPr algn="just"/>
            <a:r>
              <a:rPr lang="ru-RU" altLang="ru-RU" dirty="0"/>
              <a:t>возмещение работодателем своим работникам</a:t>
            </a:r>
            <a:r>
              <a:rPr lang="en-US" altLang="ru-RU" dirty="0"/>
              <a:t>,</a:t>
            </a:r>
            <a:r>
              <a:rPr lang="ru-RU" altLang="ru-RU" dirty="0"/>
              <a:t>их супругам</a:t>
            </a:r>
            <a:r>
              <a:rPr lang="en-US" altLang="ru-RU" dirty="0"/>
              <a:t>,</a:t>
            </a:r>
            <a:r>
              <a:rPr lang="ru-RU" altLang="ru-RU" dirty="0"/>
              <a:t> детям</a:t>
            </a:r>
            <a:r>
              <a:rPr lang="en-US" altLang="ru-RU" dirty="0"/>
              <a:t>,</a:t>
            </a:r>
            <a:r>
              <a:rPr lang="ru-RU" altLang="ru-RU" dirty="0"/>
              <a:t> бывшим работникам стоимости приобретенных ими лекарств</a:t>
            </a:r>
            <a:r>
              <a:rPr lang="en-US" altLang="ru-RU" dirty="0"/>
              <a:t>,</a:t>
            </a:r>
            <a:r>
              <a:rPr lang="ru-RU" altLang="ru-RU" dirty="0"/>
              <a:t> при предоставлении рецепта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0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907" y="6503543"/>
            <a:ext cx="8437418" cy="81072"/>
          </a:xfrm>
          <a:prstGeom prst="rect">
            <a:avLst/>
          </a:prstGeom>
          <a:pattFill prst="ltVert">
            <a:fgClr>
              <a:srgbClr val="3090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680" y="-102742"/>
            <a:ext cx="4958384" cy="69607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6" y="6581724"/>
            <a:ext cx="7175614" cy="37798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 rot="11899143">
            <a:off x="62672" y="615857"/>
            <a:ext cx="8292978" cy="1258354"/>
            <a:chOff x="283332" y="5216130"/>
            <a:chExt cx="8292978" cy="1258354"/>
          </a:xfrm>
        </p:grpSpPr>
        <p:sp>
          <p:nvSpPr>
            <p:cNvPr id="9" name="Прямоугольник 8"/>
            <p:cNvSpPr/>
            <p:nvPr/>
          </p:nvSpPr>
          <p:spPr>
            <a:xfrm rot="20504649">
              <a:off x="7215884" y="5216130"/>
              <a:ext cx="1064211" cy="115324"/>
            </a:xfrm>
            <a:prstGeom prst="rect">
              <a:avLst/>
            </a:prstGeom>
            <a:solidFill>
              <a:srgbClr val="30909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5104649">
              <a:off x="7120118" y="5390092"/>
              <a:ext cx="121392" cy="135192"/>
            </a:xfrm>
            <a:prstGeom prst="triangle">
              <a:avLst/>
            </a:prstGeom>
            <a:solidFill>
              <a:srgbClr val="1C437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rot="9704649">
              <a:off x="283332" y="6211369"/>
              <a:ext cx="8292978" cy="263115"/>
            </a:xfrm>
            <a:prstGeom prst="corner">
              <a:avLst>
                <a:gd name="adj1" fmla="val 19147"/>
                <a:gd name="adj2" fmla="val 111292"/>
              </a:avLst>
            </a:prstGeom>
            <a:pattFill prst="ltVert">
              <a:fgClr>
                <a:srgbClr val="5B9BD5"/>
              </a:fgClr>
              <a:bgClr>
                <a:schemeClr val="bg1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28650" y="1449238"/>
            <a:ext cx="8408670" cy="472772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выплаты, производимые профсоюзными комитетами (в том числе материальная помощь) членам профсоюзов за счет членских взносов, за исключением вознаграждений и иных выплат за выполнение трудовых обязанностей, а также выплаты, производимые молодежными и детскими организациями своим членам за счет членских взносов на покрытие расходов, связанных с проведением культурно-массовых, физкультурных и спортивных мероприятий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не подлежат налогообложению. Письмом Минфина России от 21.03.2011 N 03-04-06/9-50</a:t>
            </a:r>
          </a:p>
          <a:p>
            <a:pPr algn="just"/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Помощь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подарки ветеран ВОВ  не превышающий размер 10000 рублей</a:t>
            </a:r>
            <a:endParaRPr lang="ru-RU" alt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0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907" y="6503543"/>
            <a:ext cx="8437418" cy="81072"/>
          </a:xfrm>
          <a:prstGeom prst="rect">
            <a:avLst/>
          </a:prstGeom>
          <a:pattFill prst="ltVert">
            <a:fgClr>
              <a:srgbClr val="3090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680" y="-102742"/>
            <a:ext cx="4958384" cy="69607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6" y="6581724"/>
            <a:ext cx="7175614" cy="37798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 rot="11899143">
            <a:off x="62672" y="615857"/>
            <a:ext cx="8292978" cy="1258354"/>
            <a:chOff x="283332" y="5216130"/>
            <a:chExt cx="8292978" cy="1258354"/>
          </a:xfrm>
        </p:grpSpPr>
        <p:sp>
          <p:nvSpPr>
            <p:cNvPr id="9" name="Прямоугольник 8"/>
            <p:cNvSpPr/>
            <p:nvPr/>
          </p:nvSpPr>
          <p:spPr>
            <a:xfrm rot="20504649">
              <a:off x="7215884" y="5216130"/>
              <a:ext cx="1064211" cy="115324"/>
            </a:xfrm>
            <a:prstGeom prst="rect">
              <a:avLst/>
            </a:prstGeom>
            <a:solidFill>
              <a:srgbClr val="30909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5104649">
              <a:off x="7120118" y="5390092"/>
              <a:ext cx="121392" cy="135192"/>
            </a:xfrm>
            <a:prstGeom prst="triangle">
              <a:avLst/>
            </a:prstGeom>
            <a:solidFill>
              <a:srgbClr val="1C437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rot="9704649">
              <a:off x="283332" y="6211369"/>
              <a:ext cx="8292978" cy="263115"/>
            </a:xfrm>
            <a:prstGeom prst="corner">
              <a:avLst>
                <a:gd name="adj1" fmla="val 19147"/>
                <a:gd name="adj2" fmla="val 111292"/>
              </a:avLst>
            </a:prstGeom>
            <a:pattFill prst="ltVert">
              <a:fgClr>
                <a:srgbClr val="5B9BD5"/>
              </a:fgClr>
              <a:bgClr>
                <a:schemeClr val="bg1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НАЛОГОВЫЕ ВЫЧЕТЫ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28650" y="1825625"/>
            <a:ext cx="8302675" cy="435088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altLang="ru-RU" u="sng" dirty="0" smtClean="0">
                <a:latin typeface="Times New Roman" pitchFamily="18" charset="0"/>
                <a:cs typeface="Times New Roman" pitchFamily="18" charset="0"/>
              </a:rPr>
              <a:t>1)  стандартные </a:t>
            </a:r>
            <a:r>
              <a:rPr lang="ru-RU" altLang="ru-RU" u="sng" dirty="0">
                <a:latin typeface="Times New Roman" pitchFamily="18" charset="0"/>
                <a:cs typeface="Times New Roman" pitchFamily="18" charset="0"/>
              </a:rPr>
              <a:t>налоговые вычеты (ст. 218 НК РФ);</a:t>
            </a:r>
          </a:p>
          <a:p>
            <a:pPr algn="just"/>
            <a:endParaRPr lang="ru-RU" altLang="ru-RU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u="sng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altLang="ru-RU" u="sng" dirty="0" smtClean="0">
                <a:latin typeface="Times New Roman" pitchFamily="18" charset="0"/>
                <a:cs typeface="Times New Roman" pitchFamily="18" charset="0"/>
              </a:rPr>
              <a:t> социальные </a:t>
            </a:r>
            <a:r>
              <a:rPr lang="ru-RU" altLang="ru-RU" u="sng" dirty="0">
                <a:latin typeface="Times New Roman" pitchFamily="18" charset="0"/>
                <a:cs typeface="Times New Roman" pitchFamily="18" charset="0"/>
              </a:rPr>
              <a:t>налоговые вычеты (ст. 219 НК РФ);</a:t>
            </a:r>
          </a:p>
          <a:p>
            <a:pPr algn="just"/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3) инвестиционные вычеты   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(ст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. 219.1 НКРФ)</a:t>
            </a:r>
          </a:p>
          <a:p>
            <a:pPr algn="just"/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) имущественные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налоговые вычеты (ст. 220 НК РФ);</a:t>
            </a:r>
          </a:p>
          <a:p>
            <a:pPr algn="just"/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5) профессиональные налоговые вычеты (ст. 221 НК РФ);</a:t>
            </a:r>
          </a:p>
        </p:txBody>
      </p:sp>
    </p:spTree>
    <p:extLst>
      <p:ext uri="{BB962C8B-B14F-4D97-AF65-F5344CB8AC3E}">
        <p14:creationId xmlns:p14="http://schemas.microsoft.com/office/powerpoint/2010/main" val="34480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907" y="6503543"/>
            <a:ext cx="8437418" cy="81072"/>
          </a:xfrm>
          <a:prstGeom prst="rect">
            <a:avLst/>
          </a:prstGeom>
          <a:pattFill prst="ltVert">
            <a:fgClr>
              <a:srgbClr val="3090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680" y="-102742"/>
            <a:ext cx="4958384" cy="69607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6" y="6581724"/>
            <a:ext cx="7175614" cy="37798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 rot="11899143">
            <a:off x="62672" y="615857"/>
            <a:ext cx="8292978" cy="1258354"/>
            <a:chOff x="283332" y="5216130"/>
            <a:chExt cx="8292978" cy="1258354"/>
          </a:xfrm>
        </p:grpSpPr>
        <p:sp>
          <p:nvSpPr>
            <p:cNvPr id="9" name="Прямоугольник 8"/>
            <p:cNvSpPr/>
            <p:nvPr/>
          </p:nvSpPr>
          <p:spPr>
            <a:xfrm rot="20504649">
              <a:off x="7215884" y="5216130"/>
              <a:ext cx="1064211" cy="115324"/>
            </a:xfrm>
            <a:prstGeom prst="rect">
              <a:avLst/>
            </a:prstGeom>
            <a:solidFill>
              <a:srgbClr val="30909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5104649">
              <a:off x="7120118" y="5390092"/>
              <a:ext cx="121392" cy="135192"/>
            </a:xfrm>
            <a:prstGeom prst="triangle">
              <a:avLst/>
            </a:prstGeom>
            <a:solidFill>
              <a:srgbClr val="1C437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rot="9704649">
              <a:off x="283332" y="6211369"/>
              <a:ext cx="8292978" cy="263115"/>
            </a:xfrm>
            <a:prstGeom prst="corner">
              <a:avLst>
                <a:gd name="adj1" fmla="val 19147"/>
                <a:gd name="adj2" fmla="val 111292"/>
              </a:avLst>
            </a:prstGeom>
            <a:pattFill prst="ltVert">
              <a:fgClr>
                <a:srgbClr val="5B9BD5"/>
              </a:fgClr>
              <a:bgClr>
                <a:schemeClr val="bg1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/>
              <a:t>ОШИБКИ ПРИ ЗАПОЛНЕНИИ ФОРМЫ 2-НДФЛ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28650" y="1825625"/>
            <a:ext cx="8408670" cy="435133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altLang="ru-RU" dirty="0"/>
              <a:t>При  обнаружении ошибок в уже сданной форме 2-НДФЛ, необходимо подать уточненную форму 2-НДФЛ в соответствии с  </a:t>
            </a:r>
            <a:r>
              <a:rPr lang="ru-RU" altLang="ru-RU" b="1" u="sng" dirty="0"/>
              <a:t>ПИСЬМО МИНФИНА ОТ 05.09.2013  № БГ-4-11/16088,</a:t>
            </a:r>
            <a:r>
              <a:rPr lang="ru-RU" altLang="ru-RU" dirty="0"/>
              <a:t>;</a:t>
            </a:r>
          </a:p>
          <a:p>
            <a:pPr algn="just">
              <a:buNone/>
            </a:pPr>
            <a:r>
              <a:rPr lang="ru-RU" altLang="ru-RU" i="1" u="sng" dirty="0"/>
              <a:t>   За непредставление уточненной формы предусмотрены штрафные санкции в размере 200 рублей за каждый документ. ( п.1 ст. 126НКРФ</a:t>
            </a:r>
            <a:r>
              <a:rPr lang="ru-RU" altLang="ru-RU" dirty="0"/>
              <a:t>) и от 300 до 500 руб. на должностных лиц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0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907" y="6503543"/>
            <a:ext cx="8437418" cy="81072"/>
          </a:xfrm>
          <a:prstGeom prst="rect">
            <a:avLst/>
          </a:prstGeom>
          <a:pattFill prst="ltVert">
            <a:fgClr>
              <a:srgbClr val="3090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680" y="-102742"/>
            <a:ext cx="4958384" cy="69607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6" y="6581724"/>
            <a:ext cx="7175614" cy="37798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 rot="11899143">
            <a:off x="62672" y="615857"/>
            <a:ext cx="8292978" cy="1258354"/>
            <a:chOff x="283332" y="5216130"/>
            <a:chExt cx="8292978" cy="1258354"/>
          </a:xfrm>
        </p:grpSpPr>
        <p:sp>
          <p:nvSpPr>
            <p:cNvPr id="9" name="Прямоугольник 8"/>
            <p:cNvSpPr/>
            <p:nvPr/>
          </p:nvSpPr>
          <p:spPr>
            <a:xfrm rot="20504649">
              <a:off x="7215884" y="5216130"/>
              <a:ext cx="1064211" cy="115324"/>
            </a:xfrm>
            <a:prstGeom prst="rect">
              <a:avLst/>
            </a:prstGeom>
            <a:solidFill>
              <a:srgbClr val="30909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5104649">
              <a:off x="7120118" y="5390092"/>
              <a:ext cx="121392" cy="135192"/>
            </a:xfrm>
            <a:prstGeom prst="triangle">
              <a:avLst/>
            </a:prstGeom>
            <a:solidFill>
              <a:srgbClr val="1C437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rot="9704649">
              <a:off x="283332" y="6211369"/>
              <a:ext cx="8292978" cy="263115"/>
            </a:xfrm>
            <a:prstGeom prst="corner">
              <a:avLst>
                <a:gd name="adj1" fmla="val 19147"/>
                <a:gd name="adj2" fmla="val 111292"/>
              </a:avLst>
            </a:prstGeom>
            <a:pattFill prst="ltVert">
              <a:fgClr>
                <a:srgbClr val="5B9BD5"/>
              </a:fgClr>
              <a:bgClr>
                <a:schemeClr val="bg1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6-НДФЛ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28650" y="1825625"/>
            <a:ext cx="8408670" cy="4351338"/>
          </a:xfrm>
        </p:spPr>
        <p:txBody>
          <a:bodyPr>
            <a:normAutofit/>
          </a:bodyPr>
          <a:lstStyle/>
          <a:p>
            <a:r>
              <a:rPr lang="ru-RU" altLang="ru-RU" dirty="0"/>
              <a:t>С 2016 года помимо справки 2-НДФЛ надо будет ежеквартально сдавать в инспекцию расчет по НДФЛ.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0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907" y="6503543"/>
            <a:ext cx="8437418" cy="81072"/>
          </a:xfrm>
          <a:prstGeom prst="rect">
            <a:avLst/>
          </a:prstGeom>
          <a:pattFill prst="ltVert">
            <a:fgClr>
              <a:srgbClr val="3090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680" y="-102742"/>
            <a:ext cx="4958384" cy="69607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6" y="6581724"/>
            <a:ext cx="7175614" cy="37798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 rot="11899143">
            <a:off x="62672" y="615857"/>
            <a:ext cx="8292978" cy="1258354"/>
            <a:chOff x="283332" y="5216130"/>
            <a:chExt cx="8292978" cy="1258354"/>
          </a:xfrm>
        </p:grpSpPr>
        <p:sp>
          <p:nvSpPr>
            <p:cNvPr id="9" name="Прямоугольник 8"/>
            <p:cNvSpPr/>
            <p:nvPr/>
          </p:nvSpPr>
          <p:spPr>
            <a:xfrm rot="20504649">
              <a:off x="7215884" y="5216130"/>
              <a:ext cx="1064211" cy="115324"/>
            </a:xfrm>
            <a:prstGeom prst="rect">
              <a:avLst/>
            </a:prstGeom>
            <a:solidFill>
              <a:srgbClr val="30909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5104649">
              <a:off x="7120118" y="5390092"/>
              <a:ext cx="121392" cy="135192"/>
            </a:xfrm>
            <a:prstGeom prst="triangle">
              <a:avLst/>
            </a:prstGeom>
            <a:solidFill>
              <a:srgbClr val="1C437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rot="9704649">
              <a:off x="283332" y="6211369"/>
              <a:ext cx="8292978" cy="263115"/>
            </a:xfrm>
            <a:prstGeom prst="corner">
              <a:avLst>
                <a:gd name="adj1" fmla="val 19147"/>
                <a:gd name="adj2" fmla="val 111292"/>
              </a:avLst>
            </a:prstGeom>
            <a:pattFill prst="ltVert">
              <a:fgClr>
                <a:srgbClr val="5B9BD5"/>
              </a:fgClr>
              <a:bgClr>
                <a:schemeClr val="bg1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28650" y="1825625"/>
            <a:ext cx="8408670" cy="4351338"/>
          </a:xfrm>
        </p:spPr>
        <p:txBody>
          <a:bodyPr>
            <a:normAutofit/>
          </a:bodyPr>
          <a:lstStyle/>
          <a:p>
            <a:pPr marL="0" indent="0" algn="ctr">
              <a:buFont typeface="Wingdings" pitchFamily="2" charset="2"/>
              <a:buNone/>
            </a:pPr>
            <a:endParaRPr lang="ru-RU" altLang="ru-RU" sz="6000" b="1" dirty="0" smtClean="0"/>
          </a:p>
          <a:p>
            <a:pPr marL="0" indent="0" algn="ctr">
              <a:buFont typeface="Wingdings" pitchFamily="2" charset="2"/>
              <a:buNone/>
            </a:pPr>
            <a:r>
              <a:rPr lang="ru-RU" altLang="ru-RU" sz="6000" b="1" dirty="0" smtClean="0"/>
              <a:t>Страховые взносы</a:t>
            </a:r>
            <a:endParaRPr lang="ru-RU" altLang="ru-RU" sz="6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0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907" y="6503543"/>
            <a:ext cx="8437418" cy="81072"/>
          </a:xfrm>
          <a:prstGeom prst="rect">
            <a:avLst/>
          </a:prstGeom>
          <a:pattFill prst="ltVert">
            <a:fgClr>
              <a:srgbClr val="3090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680" y="-102742"/>
            <a:ext cx="4958384" cy="69607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6" y="6581724"/>
            <a:ext cx="7175614" cy="37798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 rot="11899143">
            <a:off x="62672" y="615857"/>
            <a:ext cx="8292978" cy="1258354"/>
            <a:chOff x="283332" y="5216130"/>
            <a:chExt cx="8292978" cy="1258354"/>
          </a:xfrm>
        </p:grpSpPr>
        <p:sp>
          <p:nvSpPr>
            <p:cNvPr id="9" name="Прямоугольник 8"/>
            <p:cNvSpPr/>
            <p:nvPr/>
          </p:nvSpPr>
          <p:spPr>
            <a:xfrm rot="20504649">
              <a:off x="7215884" y="5216130"/>
              <a:ext cx="1064211" cy="115324"/>
            </a:xfrm>
            <a:prstGeom prst="rect">
              <a:avLst/>
            </a:prstGeom>
            <a:solidFill>
              <a:srgbClr val="30909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5104649">
              <a:off x="7120118" y="5390092"/>
              <a:ext cx="121392" cy="135192"/>
            </a:xfrm>
            <a:prstGeom prst="triangle">
              <a:avLst/>
            </a:prstGeom>
            <a:solidFill>
              <a:srgbClr val="1C437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rot="9704649">
              <a:off x="283332" y="6211369"/>
              <a:ext cx="8292978" cy="263115"/>
            </a:xfrm>
            <a:prstGeom prst="corner">
              <a:avLst>
                <a:gd name="adj1" fmla="val 19147"/>
                <a:gd name="adj2" fmla="val 111292"/>
              </a:avLst>
            </a:prstGeom>
            <a:pattFill prst="ltVert">
              <a:fgClr>
                <a:srgbClr val="5B9BD5"/>
              </a:fgClr>
              <a:bgClr>
                <a:schemeClr val="bg1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25499" y="362309"/>
            <a:ext cx="7886700" cy="15267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Объект обложения страховыми взносами 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(глава 34 статья 420)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28650" y="1825625"/>
            <a:ext cx="8408670" cy="4351338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Объектом обложения страховыми взносами для плательщиков страховых взносов, признаются выплаты и иные вознаграждения, начисляемые плательщиками страховых взносов в пользу физических лиц </a:t>
            </a:r>
            <a:r>
              <a:rPr lang="ru-RU" altLang="ru-RU" i="1" dirty="0">
                <a:latin typeface="Times New Roman" pitchFamily="18" charset="0"/>
                <a:cs typeface="Times New Roman" pitchFamily="18" charset="0"/>
              </a:rPr>
              <a:t>в рамках трудовых отношений и гражданско-правовых договоров, предметом которых является выполнение работ, оказание услуг,</a:t>
            </a:r>
            <a:r>
              <a:rPr lang="ru-RU" altLang="ru-RU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80000"/>
              </a:lnSpc>
              <a:buNone/>
            </a:pPr>
            <a:r>
              <a:rPr lang="ru-RU" altLang="ru-RU" b="1" u="sng" dirty="0">
                <a:latin typeface="Times New Roman" pitchFamily="18" charset="0"/>
                <a:cs typeface="Times New Roman" pitchFamily="18" charset="0"/>
              </a:rPr>
              <a:t>ПИСЬМО ПФР № НП-30-26</a:t>
            </a:r>
            <a:r>
              <a:rPr lang="en-US" altLang="ru-RU" b="1" u="sng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altLang="ru-RU" b="1" u="sng" dirty="0">
                <a:latin typeface="Times New Roman" pitchFamily="18" charset="0"/>
                <a:cs typeface="Times New Roman" pitchFamily="18" charset="0"/>
              </a:rPr>
              <a:t>9660</a:t>
            </a:r>
          </a:p>
          <a:p>
            <a:pPr algn="ctr">
              <a:lnSpc>
                <a:spcPct val="80000"/>
              </a:lnSpc>
              <a:buNone/>
            </a:pPr>
            <a:r>
              <a:rPr lang="ru-RU" altLang="ru-RU" b="1" u="sng" dirty="0">
                <a:latin typeface="Times New Roman" pitchFamily="18" charset="0"/>
                <a:cs typeface="Times New Roman" pitchFamily="18" charset="0"/>
              </a:rPr>
              <a:t>ПИСЬМО ФСС РФ 17-03</a:t>
            </a:r>
            <a:r>
              <a:rPr lang="en-US" altLang="ru-RU" b="1" u="sng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altLang="ru-RU" b="1" u="sng" dirty="0">
                <a:latin typeface="Times New Roman" pitchFamily="18" charset="0"/>
                <a:cs typeface="Times New Roman" pitchFamily="18" charset="0"/>
              </a:rPr>
              <a:t>08-2786П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0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907" y="6503543"/>
            <a:ext cx="8437418" cy="81072"/>
          </a:xfrm>
          <a:prstGeom prst="rect">
            <a:avLst/>
          </a:prstGeom>
          <a:pattFill prst="ltVert">
            <a:fgClr>
              <a:srgbClr val="3090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680" y="-102742"/>
            <a:ext cx="4958384" cy="69607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6" y="6581724"/>
            <a:ext cx="7175614" cy="37798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 rot="11899143">
            <a:off x="62672" y="615857"/>
            <a:ext cx="8292978" cy="1258354"/>
            <a:chOff x="283332" y="5216130"/>
            <a:chExt cx="8292978" cy="1258354"/>
          </a:xfrm>
        </p:grpSpPr>
        <p:sp>
          <p:nvSpPr>
            <p:cNvPr id="9" name="Прямоугольник 8"/>
            <p:cNvSpPr/>
            <p:nvPr/>
          </p:nvSpPr>
          <p:spPr>
            <a:xfrm rot="20504649">
              <a:off x="7215884" y="5216130"/>
              <a:ext cx="1064211" cy="115324"/>
            </a:xfrm>
            <a:prstGeom prst="rect">
              <a:avLst/>
            </a:prstGeom>
            <a:solidFill>
              <a:srgbClr val="30909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5104649">
              <a:off x="7120118" y="5390092"/>
              <a:ext cx="121392" cy="135192"/>
            </a:xfrm>
            <a:prstGeom prst="triangle">
              <a:avLst/>
            </a:prstGeom>
            <a:solidFill>
              <a:srgbClr val="1C437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rot="9704649">
              <a:off x="283332" y="6211369"/>
              <a:ext cx="8292978" cy="263115"/>
            </a:xfrm>
            <a:prstGeom prst="corner">
              <a:avLst>
                <a:gd name="adj1" fmla="val 19147"/>
                <a:gd name="adj2" fmla="val 111292"/>
              </a:avLst>
            </a:prstGeom>
            <a:pattFill prst="ltVert">
              <a:fgClr>
                <a:srgbClr val="5B9BD5"/>
              </a:fgClr>
              <a:bgClr>
                <a:schemeClr val="bg1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  <a:hlinkClick r:id="rId4"/>
              </a:rPr>
              <a:t>Страховые взносы: выплаты, не облагаемые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страховыми взносами в ПФР  ст. 422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нкрф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28650" y="1825625"/>
            <a:ext cx="8408670" cy="43513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Bef>
                <a:spcPct val="0"/>
              </a:spcBef>
              <a:buFont typeface="Wingdings" pitchFamily="2" charset="2"/>
              <a:buChar char="Ø"/>
            </a:pPr>
            <a:r>
              <a:rPr lang="ru-RU" altLang="ru-RU" dirty="0"/>
              <a:t>Государственные пособия к ним относятся:</a:t>
            </a:r>
            <a:br>
              <a:rPr lang="ru-RU" altLang="ru-RU" dirty="0"/>
            </a:br>
            <a:r>
              <a:rPr lang="ru-RU" altLang="ru-RU" dirty="0"/>
              <a:t>   </a:t>
            </a:r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пособия по безработице</a:t>
            </a:r>
            <a:r>
              <a:rPr lang="ru-RU" altLang="ru-RU" dirty="0"/>
              <a:t>.</a:t>
            </a:r>
            <a:br>
              <a:rPr lang="ru-RU" altLang="ru-RU" dirty="0"/>
            </a:br>
            <a:r>
              <a:rPr lang="ru-RU" altLang="ru-RU" dirty="0"/>
              <a:t> </a:t>
            </a:r>
            <a:r>
              <a:rPr lang="ru-RU" altLang="ru-RU" i="1" dirty="0"/>
              <a:t> 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ru-RU" altLang="ru-RU" b="1" dirty="0"/>
              <a:t>пособие по временной нетрудоспособности</a:t>
            </a:r>
            <a:endParaRPr lang="ru-RU" altLang="ru-RU" dirty="0"/>
          </a:p>
          <a:p>
            <a:pPr marL="0" indent="0" algn="ctr">
              <a:spcBef>
                <a:spcPct val="0"/>
              </a:spcBef>
              <a:buNone/>
            </a:pPr>
            <a:r>
              <a:rPr lang="ru-RU" altLang="ru-RU" dirty="0"/>
              <a:t> 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ru-RU" altLang="ru-RU" dirty="0"/>
              <a:t> </a:t>
            </a:r>
            <a:r>
              <a:rPr lang="ru-RU" altLang="ru-RU" b="1" dirty="0"/>
              <a:t>пособие по беременности и родам</a:t>
            </a:r>
            <a:r>
              <a:rPr lang="en-US" altLang="ru-RU" b="1" dirty="0"/>
              <a:t>,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единовременное пособие при рождении ребенка;</a:t>
            </a:r>
            <a:br>
              <a:rPr lang="ru-RU" alt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ежемесячное пособие по уходу за ребенком;</a:t>
            </a:r>
            <a:br>
              <a:rPr lang="ru-RU" alt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ежемесячное пособие на ребенка;</a:t>
            </a:r>
            <a:br>
              <a:rPr lang="ru-RU" alt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dirty="0"/>
              <a:t> </a:t>
            </a:r>
            <a:r>
              <a:rPr lang="ru-RU" altLang="ru-RU" b="1" dirty="0"/>
              <a:t>Социальное пособие на погребение</a:t>
            </a:r>
            <a:r>
              <a:rPr lang="ru-RU" altLang="ru-RU" dirty="0"/>
              <a:t>,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0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49" y="733245"/>
            <a:ext cx="8204799" cy="5443718"/>
          </a:xfrm>
        </p:spPr>
        <p:txBody>
          <a:bodyPr/>
          <a:lstStyle/>
          <a:p>
            <a:pPr marL="0" indent="0" algn="ctr">
              <a:buNone/>
            </a:pPr>
            <a:r>
              <a:rPr lang="ru-RU" b="1" u="sng" dirty="0" smtClean="0"/>
              <a:t>Поменялись  сроки сдачи форм 6-НДФЛ и 2-НДФЛ.</a:t>
            </a:r>
          </a:p>
          <a:p>
            <a:pPr marL="0" indent="0" algn="ctr">
              <a:buNone/>
            </a:pPr>
            <a:endParaRPr lang="ru-RU" b="1" u="sng" dirty="0"/>
          </a:p>
          <a:p>
            <a:pPr algn="just"/>
            <a:r>
              <a:rPr lang="ru-RU" dirty="0" smtClean="0"/>
              <a:t>6 - НДФЛ и 2-НДФЛ за 2019г. надо сдать на месяц раньше 02.03.2020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6 - НДФЛ и </a:t>
            </a:r>
            <a:r>
              <a:rPr lang="ru-RU" dirty="0" smtClean="0"/>
              <a:t>2-НДФЛ больше чем 10 человек с 01.01.2020 можно сдать только электронно. Это касается отчетности за 2019г ( Письмо ФНС от 15.11.2019 № БС-4-11/23242</a:t>
            </a:r>
            <a:r>
              <a:rPr lang="en-US" dirty="0" smtClean="0"/>
              <a:t>@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11573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907" y="6503543"/>
            <a:ext cx="8437418" cy="81072"/>
          </a:xfrm>
          <a:prstGeom prst="rect">
            <a:avLst/>
          </a:prstGeom>
          <a:pattFill prst="ltVert">
            <a:fgClr>
              <a:srgbClr val="3090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680" y="-102742"/>
            <a:ext cx="4958384" cy="69607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6" y="6581724"/>
            <a:ext cx="7175614" cy="37798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 rot="11899143">
            <a:off x="62672" y="615857"/>
            <a:ext cx="8292978" cy="1258354"/>
            <a:chOff x="283332" y="5216130"/>
            <a:chExt cx="8292978" cy="1258354"/>
          </a:xfrm>
        </p:grpSpPr>
        <p:sp>
          <p:nvSpPr>
            <p:cNvPr id="9" name="Прямоугольник 8"/>
            <p:cNvSpPr/>
            <p:nvPr/>
          </p:nvSpPr>
          <p:spPr>
            <a:xfrm rot="20504649">
              <a:off x="7215884" y="5216130"/>
              <a:ext cx="1064211" cy="115324"/>
            </a:xfrm>
            <a:prstGeom prst="rect">
              <a:avLst/>
            </a:prstGeom>
            <a:solidFill>
              <a:srgbClr val="30909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5104649">
              <a:off x="7120118" y="5390092"/>
              <a:ext cx="121392" cy="135192"/>
            </a:xfrm>
            <a:prstGeom prst="triangle">
              <a:avLst/>
            </a:prstGeom>
            <a:solidFill>
              <a:srgbClr val="1C437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rot="9704649">
              <a:off x="283332" y="6211369"/>
              <a:ext cx="8292978" cy="263115"/>
            </a:xfrm>
            <a:prstGeom prst="corner">
              <a:avLst>
                <a:gd name="adj1" fmla="val 19147"/>
                <a:gd name="adj2" fmla="val 111292"/>
              </a:avLst>
            </a:prstGeom>
            <a:pattFill prst="ltVert">
              <a:fgClr>
                <a:srgbClr val="5B9BD5"/>
              </a:fgClr>
              <a:bgClr>
                <a:schemeClr val="bg1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28650" y="1825625"/>
            <a:ext cx="8408670" cy="435133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altLang="ru-RU" dirty="0"/>
              <a:t>Компенсационные выплаты</a:t>
            </a:r>
            <a:r>
              <a:rPr lang="en-US" altLang="ru-RU" dirty="0"/>
              <a:t>,</a:t>
            </a:r>
            <a:r>
              <a:rPr lang="ru-RU" altLang="ru-RU" dirty="0"/>
              <a:t> </a:t>
            </a:r>
            <a:r>
              <a:rPr lang="ru-RU" altLang="ru-RU" i="1" dirty="0"/>
              <a:t>за исключением в виде выходного пособия на период трудоустройства.</a:t>
            </a:r>
            <a:r>
              <a:rPr lang="ru-RU" altLang="ru-RU" dirty="0"/>
              <a:t> в части, превышающей в целом трехкратный размер среднего месячного заработка.</a:t>
            </a:r>
          </a:p>
          <a:p>
            <a:pPr algn="just"/>
            <a:endParaRPr lang="ru-RU" altLang="ru-RU" dirty="0"/>
          </a:p>
          <a:p>
            <a:pPr algn="just"/>
            <a:r>
              <a:rPr lang="ru-RU" altLang="ru-RU" dirty="0"/>
              <a:t>Суммы единовременных выплат (в виде материальной помощи).</a:t>
            </a:r>
          </a:p>
          <a:p>
            <a:pPr algn="just">
              <a:buNone/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altLang="ru-RU" dirty="0"/>
              <a:t>Суммы платы за обучение  и по основным и дополнительным общеобразовательным и профессиональным образовательным программам.</a:t>
            </a:r>
          </a:p>
          <a:p>
            <a:pPr algn="just"/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Суммы материальной помощи, оказываемой работодателями своим работникам, не превышающие 4 000 рублей на одного работника за расчетный период;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0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907" y="6503543"/>
            <a:ext cx="8437418" cy="81072"/>
          </a:xfrm>
          <a:prstGeom prst="rect">
            <a:avLst/>
          </a:prstGeom>
          <a:pattFill prst="ltVert">
            <a:fgClr>
              <a:srgbClr val="3090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680" y="-102742"/>
            <a:ext cx="4958384" cy="69607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6" y="6581724"/>
            <a:ext cx="7175614" cy="37798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 rot="11899143">
            <a:off x="62672" y="615857"/>
            <a:ext cx="8292978" cy="1258354"/>
            <a:chOff x="283332" y="5216130"/>
            <a:chExt cx="8292978" cy="1258354"/>
          </a:xfrm>
        </p:grpSpPr>
        <p:sp>
          <p:nvSpPr>
            <p:cNvPr id="9" name="Прямоугольник 8"/>
            <p:cNvSpPr/>
            <p:nvPr/>
          </p:nvSpPr>
          <p:spPr>
            <a:xfrm rot="20504649">
              <a:off x="7215884" y="5216130"/>
              <a:ext cx="1064211" cy="115324"/>
            </a:xfrm>
            <a:prstGeom prst="rect">
              <a:avLst/>
            </a:prstGeom>
            <a:solidFill>
              <a:srgbClr val="30909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5104649">
              <a:off x="7120118" y="5390092"/>
              <a:ext cx="121392" cy="135192"/>
            </a:xfrm>
            <a:prstGeom prst="triangle">
              <a:avLst/>
            </a:prstGeom>
            <a:solidFill>
              <a:srgbClr val="1C437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rot="9704649">
              <a:off x="283332" y="6211369"/>
              <a:ext cx="8292978" cy="263115"/>
            </a:xfrm>
            <a:prstGeom prst="corner">
              <a:avLst>
                <a:gd name="adj1" fmla="val 19147"/>
                <a:gd name="adj2" fmla="val 111292"/>
              </a:avLst>
            </a:prstGeom>
            <a:pattFill prst="ltVert">
              <a:fgClr>
                <a:srgbClr val="5B9BD5"/>
              </a:fgClr>
              <a:bgClr>
                <a:schemeClr val="bg1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dirty="0"/>
              <a:t>Ст.420 </a:t>
            </a:r>
            <a:r>
              <a:rPr lang="ru-RU" b="1" dirty="0" err="1"/>
              <a:t>нк</a:t>
            </a:r>
            <a:r>
              <a:rPr lang="ru-RU" b="1" dirty="0"/>
              <a:t> </a:t>
            </a:r>
            <a:r>
              <a:rPr lang="ru-RU" b="1" dirty="0" err="1"/>
              <a:t>рф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28650" y="1825625"/>
            <a:ext cx="8408670" cy="4351338"/>
          </a:xfrm>
        </p:spPr>
        <p:txBody>
          <a:bodyPr>
            <a:normAutofit/>
          </a:bodyPr>
          <a:lstStyle/>
          <a:p>
            <a:pPr algn="just"/>
            <a:r>
              <a:rPr lang="ru-RU" altLang="ru-RU" b="1" dirty="0"/>
              <a:t>НЕ ЯВЛЯЕТСЯ ОБЪЕКТОМ ОБЛОЖЕНИЯ   СТРАХОВЫМИ ВЗНОСАМ ВЫПЛАТЫ И ИНЫЕ ВОЗНАГРАЖДЕНИЯ В РАМКАХ ГРАЖДАНСКО- ПРАВОВЫХ ДОГОВОРОВ, ПРЕДМЕТОМ КОТОРЫХ ЯВЛЯЕТСЯ ПЕРЕХОД ПРАВА СОБСТВЕННОСТИ ИЛИ ИНЫХ ВЕЩНЫХ ПРАВ НА ИМУЩЕСТВО И ДОГОВОРОВ, СВЯЗАННЫХ С ПЕРЕДАЧЕЙ В ПОЛЬЗОВАНИЕ ИМУЩЕСТВА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0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907" y="6503543"/>
            <a:ext cx="8437418" cy="81072"/>
          </a:xfrm>
          <a:prstGeom prst="rect">
            <a:avLst/>
          </a:prstGeom>
          <a:pattFill prst="ltVert">
            <a:fgClr>
              <a:srgbClr val="3090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680" y="-102742"/>
            <a:ext cx="4958384" cy="69607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6" y="6581724"/>
            <a:ext cx="7175614" cy="37798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 rot="11899143">
            <a:off x="62672" y="615857"/>
            <a:ext cx="8292978" cy="1258354"/>
            <a:chOff x="283332" y="5216130"/>
            <a:chExt cx="8292978" cy="1258354"/>
          </a:xfrm>
        </p:grpSpPr>
        <p:sp>
          <p:nvSpPr>
            <p:cNvPr id="9" name="Прямоугольник 8"/>
            <p:cNvSpPr/>
            <p:nvPr/>
          </p:nvSpPr>
          <p:spPr>
            <a:xfrm rot="20504649">
              <a:off x="7215884" y="5216130"/>
              <a:ext cx="1064211" cy="115324"/>
            </a:xfrm>
            <a:prstGeom prst="rect">
              <a:avLst/>
            </a:prstGeom>
            <a:solidFill>
              <a:srgbClr val="30909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5104649">
              <a:off x="7120118" y="5390092"/>
              <a:ext cx="121392" cy="135192"/>
            </a:xfrm>
            <a:prstGeom prst="triangle">
              <a:avLst/>
            </a:prstGeom>
            <a:solidFill>
              <a:srgbClr val="1C437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rot="9704649">
              <a:off x="283332" y="6211369"/>
              <a:ext cx="8292978" cy="263115"/>
            </a:xfrm>
            <a:prstGeom prst="corner">
              <a:avLst>
                <a:gd name="adj1" fmla="val 19147"/>
                <a:gd name="adj2" fmla="val 111292"/>
              </a:avLst>
            </a:prstGeom>
            <a:pattFill prst="ltVert">
              <a:fgClr>
                <a:srgbClr val="5B9BD5"/>
              </a:fgClr>
              <a:bgClr>
                <a:schemeClr val="bg1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8432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Налогообложение при проведении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культурно-массового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мероприятия за счет средств работодателя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28650" y="2406769"/>
            <a:ext cx="8408670" cy="377019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altLang="ru-RU" b="1" dirty="0"/>
              <a:t>Письмо Минтруда от 24.05.2013</a:t>
            </a:r>
          </a:p>
          <a:p>
            <a:pPr algn="ctr">
              <a:buNone/>
            </a:pPr>
            <a:r>
              <a:rPr lang="ru-RU" altLang="ru-RU" b="1" dirty="0"/>
              <a:t>№ 14-1-1061</a:t>
            </a:r>
          </a:p>
          <a:p>
            <a:pPr algn="just">
              <a:buNone/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altLang="ru-RU" u="sng" dirty="0">
                <a:latin typeface="Times New Roman" pitchFamily="18" charset="0"/>
                <a:cs typeface="Times New Roman" pitchFamily="18" charset="0"/>
              </a:rPr>
              <a:t>Суть  письма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 если например произведена оплата аренды дорожки бассейна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организован какой-либо праздник количество нельзя персонифицировать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то страховые взносы  не исчисляется и не уплачивается.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0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907" y="6503543"/>
            <a:ext cx="8437418" cy="81072"/>
          </a:xfrm>
          <a:prstGeom prst="rect">
            <a:avLst/>
          </a:prstGeom>
          <a:pattFill prst="ltVert">
            <a:fgClr>
              <a:srgbClr val="3090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680" y="-102742"/>
            <a:ext cx="4958384" cy="69607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6" y="6581724"/>
            <a:ext cx="7175614" cy="37798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 rot="11899143">
            <a:off x="62672" y="615857"/>
            <a:ext cx="8292978" cy="1258354"/>
            <a:chOff x="283332" y="5216130"/>
            <a:chExt cx="8292978" cy="1258354"/>
          </a:xfrm>
        </p:grpSpPr>
        <p:sp>
          <p:nvSpPr>
            <p:cNvPr id="9" name="Прямоугольник 8"/>
            <p:cNvSpPr/>
            <p:nvPr/>
          </p:nvSpPr>
          <p:spPr>
            <a:xfrm rot="20504649">
              <a:off x="7215884" y="5216130"/>
              <a:ext cx="1064211" cy="115324"/>
            </a:xfrm>
            <a:prstGeom prst="rect">
              <a:avLst/>
            </a:prstGeom>
            <a:solidFill>
              <a:srgbClr val="30909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5104649">
              <a:off x="7120118" y="5390092"/>
              <a:ext cx="121392" cy="135192"/>
            </a:xfrm>
            <a:prstGeom prst="triangle">
              <a:avLst/>
            </a:prstGeom>
            <a:solidFill>
              <a:srgbClr val="1C437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rot="9704649">
              <a:off x="283332" y="6211369"/>
              <a:ext cx="8292978" cy="263115"/>
            </a:xfrm>
            <a:prstGeom prst="corner">
              <a:avLst>
                <a:gd name="adj1" fmla="val 19147"/>
                <a:gd name="adj2" fmla="val 111292"/>
              </a:avLst>
            </a:prstGeom>
            <a:pattFill prst="ltVert">
              <a:fgClr>
                <a:srgbClr val="5B9BD5"/>
              </a:fgClr>
              <a:bgClr>
                <a:schemeClr val="bg1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28650" y="1825625"/>
            <a:ext cx="8408670" cy="435133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Прежде чем рассчитать общую сумму платежей в каждый внебюджетный фонд в целом по организации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определите  сумму страховых взносов по каждому сотруднику. Расчет  по каждому человеку  надо вести в индивидуальной карточке. Форма которой утверждена  в письмах ПФР от 09.12.2014 № АД - 30-26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16030 и ФСС № 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17-03-10/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08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47380.</a:t>
            </a:r>
          </a:p>
          <a:p>
            <a:pPr algn="just"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0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907" y="6503543"/>
            <a:ext cx="8437418" cy="81072"/>
          </a:xfrm>
          <a:prstGeom prst="rect">
            <a:avLst/>
          </a:prstGeom>
          <a:pattFill prst="ltVert">
            <a:fgClr>
              <a:srgbClr val="3090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680" y="-102742"/>
            <a:ext cx="4958384" cy="69607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6" y="6581724"/>
            <a:ext cx="7175614" cy="37798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 rot="11899143">
            <a:off x="62672" y="615857"/>
            <a:ext cx="8292978" cy="1258354"/>
            <a:chOff x="283332" y="5216130"/>
            <a:chExt cx="8292978" cy="1258354"/>
          </a:xfrm>
        </p:grpSpPr>
        <p:sp>
          <p:nvSpPr>
            <p:cNvPr id="9" name="Прямоугольник 8"/>
            <p:cNvSpPr/>
            <p:nvPr/>
          </p:nvSpPr>
          <p:spPr>
            <a:xfrm rot="20504649">
              <a:off x="7215884" y="5216130"/>
              <a:ext cx="1064211" cy="115324"/>
            </a:xfrm>
            <a:prstGeom prst="rect">
              <a:avLst/>
            </a:prstGeom>
            <a:solidFill>
              <a:srgbClr val="30909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5104649">
              <a:off x="7120118" y="5390092"/>
              <a:ext cx="121392" cy="135192"/>
            </a:xfrm>
            <a:prstGeom prst="triangle">
              <a:avLst/>
            </a:prstGeom>
            <a:solidFill>
              <a:srgbClr val="1C437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rot="9704649">
              <a:off x="283332" y="6211369"/>
              <a:ext cx="8292978" cy="263115"/>
            </a:xfrm>
            <a:prstGeom prst="corner">
              <a:avLst>
                <a:gd name="adj1" fmla="val 19147"/>
                <a:gd name="adj2" fmla="val 111292"/>
              </a:avLst>
            </a:prstGeom>
            <a:pattFill prst="ltVert">
              <a:fgClr>
                <a:srgbClr val="5B9BD5"/>
              </a:fgClr>
              <a:bgClr>
                <a:schemeClr val="bg1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Индивидуальная карточка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28650" y="1825625"/>
            <a:ext cx="8408670" cy="4351338"/>
          </a:xfrm>
        </p:spPr>
        <p:txBody>
          <a:bodyPr>
            <a:normAutofit/>
          </a:bodyPr>
          <a:lstStyle/>
          <a:p>
            <a:pPr marL="273050" lvl="1"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ru-RU" altLang="ru-RU" dirty="0">
                <a:hlinkClick r:id="rId4" action="ppaction://hlinkfile"/>
              </a:rPr>
              <a:t>карточка индивидуальная.</a:t>
            </a:r>
            <a:r>
              <a:rPr lang="en-US" altLang="ru-RU" dirty="0" err="1">
                <a:hlinkClick r:id="rId4" action="ppaction://hlinkfile"/>
              </a:rPr>
              <a:t>xls</a:t>
            </a:r>
            <a:endParaRPr lang="ru-RU" altLang="ru-RU" dirty="0"/>
          </a:p>
          <a:p>
            <a:pPr marL="273050" lvl="1">
              <a:spcBef>
                <a:spcPts val="600"/>
              </a:spcBef>
              <a:buSzPct val="70000"/>
              <a:buFont typeface="Wingdings" pitchFamily="2" charset="2"/>
              <a:buChar char=""/>
            </a:pPr>
            <a:endParaRPr lang="ru-RU" altLang="ru-RU" dirty="0"/>
          </a:p>
          <a:p>
            <a:pPr marL="273050" lvl="1"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ru-RU" altLang="ru-RU" dirty="0"/>
              <a:t>Состоит из трех страниц</a:t>
            </a:r>
          </a:p>
          <a:p>
            <a:pPr marL="273050" lvl="1"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ru-RU" altLang="ru-RU" dirty="0"/>
              <a:t>1 страница -  страховые взносы во все фонды</a:t>
            </a:r>
          </a:p>
          <a:p>
            <a:pPr marL="273050" lvl="1"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ru-RU" altLang="ru-RU" dirty="0"/>
              <a:t>2 страница – дополнительные тарифы</a:t>
            </a:r>
          </a:p>
          <a:p>
            <a:pPr marL="273050" lvl="1"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ru-RU" altLang="ru-RU" dirty="0"/>
              <a:t>3 страница- пособия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0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907" y="6503543"/>
            <a:ext cx="8437418" cy="81072"/>
          </a:xfrm>
          <a:prstGeom prst="rect">
            <a:avLst/>
          </a:prstGeom>
          <a:pattFill prst="ltVert">
            <a:fgClr>
              <a:srgbClr val="3090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680" y="-102742"/>
            <a:ext cx="4958384" cy="69607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6" y="6581724"/>
            <a:ext cx="7175614" cy="37798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 rot="11899143">
            <a:off x="62672" y="615857"/>
            <a:ext cx="8292978" cy="1258354"/>
            <a:chOff x="283332" y="5216130"/>
            <a:chExt cx="8292978" cy="1258354"/>
          </a:xfrm>
        </p:grpSpPr>
        <p:sp>
          <p:nvSpPr>
            <p:cNvPr id="9" name="Прямоугольник 8"/>
            <p:cNvSpPr/>
            <p:nvPr/>
          </p:nvSpPr>
          <p:spPr>
            <a:xfrm rot="20504649">
              <a:off x="7215884" y="5216130"/>
              <a:ext cx="1064211" cy="115324"/>
            </a:xfrm>
            <a:prstGeom prst="rect">
              <a:avLst/>
            </a:prstGeom>
            <a:solidFill>
              <a:srgbClr val="30909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5104649">
              <a:off x="7120118" y="5390092"/>
              <a:ext cx="121392" cy="135192"/>
            </a:xfrm>
            <a:prstGeom prst="triangle">
              <a:avLst/>
            </a:prstGeom>
            <a:solidFill>
              <a:srgbClr val="1C437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rot="9704649">
              <a:off x="283332" y="6211369"/>
              <a:ext cx="8292978" cy="263115"/>
            </a:xfrm>
            <a:prstGeom prst="corner">
              <a:avLst>
                <a:gd name="adj1" fmla="val 19147"/>
                <a:gd name="adj2" fmla="val 111292"/>
              </a:avLst>
            </a:prstGeom>
            <a:pattFill prst="ltVert">
              <a:fgClr>
                <a:srgbClr val="5B9BD5"/>
              </a:fgClr>
              <a:bgClr>
                <a:schemeClr val="bg1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ФОРМА РАСЧЕТА ПО СТРАХОВЫМ ВЗНОСАМ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28650" y="1825625"/>
            <a:ext cx="8408670" cy="4351338"/>
          </a:xfrm>
        </p:spPr>
        <p:txBody>
          <a:bodyPr>
            <a:normAutofit/>
          </a:bodyPr>
          <a:lstStyle/>
          <a:p>
            <a:pPr marL="0" indent="0" algn="just">
              <a:buFont typeface="Wingdings" pitchFamily="2" charset="2"/>
              <a:buNone/>
              <a:defRPr/>
            </a:pPr>
            <a:endParaRPr lang="ru-RU" altLang="ru-RU" dirty="0"/>
          </a:p>
          <a:p>
            <a:pPr algn="just">
              <a:defRPr/>
            </a:pPr>
            <a:r>
              <a:rPr lang="ru-RU" altLang="ru-RU" dirty="0"/>
              <a:t>Расчет  сдается электронно.</a:t>
            </a:r>
            <a:r>
              <a:rPr lang="ru-RU" dirty="0"/>
              <a:t> </a:t>
            </a:r>
            <a:r>
              <a:rPr lang="ru-RU" dirty="0" smtClean="0"/>
              <a:t>За 1 квартал 2020 сдаем по новой форме утвержденной приказом ФНС России от 18.09.2019 № ММВ-7-114/470 </a:t>
            </a:r>
            <a:r>
              <a:rPr lang="en-US" dirty="0" smtClean="0"/>
              <a:t>@</a:t>
            </a:r>
            <a:endParaRPr lang="ru-RU" dirty="0" smtClean="0"/>
          </a:p>
          <a:p>
            <a:pPr algn="just">
              <a:defRPr/>
            </a:pPr>
            <a:r>
              <a:rPr lang="ru-RU" dirty="0" smtClean="0">
                <a:hlinkClick r:id="rId4" action="ppaction://hlinkfile"/>
              </a:rPr>
              <a:t>РСВ-2020.</a:t>
            </a:r>
            <a:r>
              <a:rPr lang="en-US" dirty="0" smtClean="0">
                <a:hlinkClick r:id="rId4" action="ppaction://hlinkfile"/>
              </a:rPr>
              <a:t>pdf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0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907" y="6503543"/>
            <a:ext cx="8437418" cy="81072"/>
          </a:xfrm>
          <a:prstGeom prst="rect">
            <a:avLst/>
          </a:prstGeom>
          <a:pattFill prst="ltVert">
            <a:fgClr>
              <a:srgbClr val="3090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680" y="-102742"/>
            <a:ext cx="4958384" cy="69607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6" y="6581724"/>
            <a:ext cx="7175614" cy="37798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 rot="11899143">
            <a:off x="62672" y="615857"/>
            <a:ext cx="8292978" cy="1258354"/>
            <a:chOff x="283332" y="5216130"/>
            <a:chExt cx="8292978" cy="1258354"/>
          </a:xfrm>
        </p:grpSpPr>
        <p:sp>
          <p:nvSpPr>
            <p:cNvPr id="9" name="Прямоугольник 8"/>
            <p:cNvSpPr/>
            <p:nvPr/>
          </p:nvSpPr>
          <p:spPr>
            <a:xfrm rot="20504649">
              <a:off x="7215884" y="5216130"/>
              <a:ext cx="1064211" cy="115324"/>
            </a:xfrm>
            <a:prstGeom prst="rect">
              <a:avLst/>
            </a:prstGeom>
            <a:solidFill>
              <a:srgbClr val="30909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5104649">
              <a:off x="7120118" y="5390092"/>
              <a:ext cx="121392" cy="135192"/>
            </a:xfrm>
            <a:prstGeom prst="triangle">
              <a:avLst/>
            </a:prstGeom>
            <a:solidFill>
              <a:srgbClr val="1C437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rot="9704649">
              <a:off x="283332" y="6211369"/>
              <a:ext cx="8292978" cy="263115"/>
            </a:xfrm>
            <a:prstGeom prst="corner">
              <a:avLst>
                <a:gd name="adj1" fmla="val 19147"/>
                <a:gd name="adj2" fmla="val 111292"/>
              </a:avLst>
            </a:prstGeom>
            <a:pattFill prst="ltVert">
              <a:fgClr>
                <a:srgbClr val="5B9BD5"/>
              </a:fgClr>
              <a:bgClr>
                <a:schemeClr val="bg1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28650" y="1825625"/>
            <a:ext cx="8408670" cy="4351338"/>
          </a:xfrm>
        </p:spPr>
        <p:txBody>
          <a:bodyPr>
            <a:normAutofit/>
          </a:bodyPr>
          <a:lstStyle/>
          <a:p>
            <a:pPr marL="0" indent="0" algn="just">
              <a:buFont typeface="Wingdings" pitchFamily="2" charset="2"/>
              <a:buNone/>
            </a:pPr>
            <a:r>
              <a:rPr lang="ru-RU" altLang="ru-RU" b="1" dirty="0"/>
              <a:t>Введен штраф за то, что сведения персонифицированного учета поданы в электронном виде в размере 1000 руб.</a:t>
            </a:r>
          </a:p>
          <a:p>
            <a:pPr marL="0" indent="0" algn="just">
              <a:buFont typeface="Wingdings" pitchFamily="2" charset="2"/>
              <a:buNone/>
            </a:pPr>
            <a:endParaRPr lang="ru-RU" altLang="ru-RU" b="1" dirty="0"/>
          </a:p>
          <a:p>
            <a:pPr marL="0" indent="0" algn="just">
              <a:buFont typeface="Wingdings" pitchFamily="2" charset="2"/>
              <a:buNone/>
            </a:pPr>
            <a:endParaRPr lang="ru-RU" altLang="ru-RU" b="1" dirty="0"/>
          </a:p>
          <a:p>
            <a:pPr marL="0" indent="0" algn="just">
              <a:buFont typeface="Wingdings" pitchFamily="2" charset="2"/>
              <a:buNone/>
            </a:pPr>
            <a:r>
              <a:rPr lang="ru-RU" altLang="ru-RU" b="1" dirty="0"/>
              <a:t>  Установлен срок давности привлечения к ответственности три года </a:t>
            </a:r>
          </a:p>
        </p:txBody>
      </p:sp>
    </p:spTree>
    <p:extLst>
      <p:ext uri="{BB962C8B-B14F-4D97-AF65-F5344CB8AC3E}">
        <p14:creationId xmlns:p14="http://schemas.microsoft.com/office/powerpoint/2010/main" val="34480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907" y="6503543"/>
            <a:ext cx="8437418" cy="81072"/>
          </a:xfrm>
          <a:prstGeom prst="rect">
            <a:avLst/>
          </a:prstGeom>
          <a:pattFill prst="ltVert">
            <a:fgClr>
              <a:srgbClr val="3090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680" y="-102742"/>
            <a:ext cx="4958384" cy="69607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6" y="6581724"/>
            <a:ext cx="7175614" cy="37798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 rot="11899143">
            <a:off x="62672" y="615857"/>
            <a:ext cx="8292978" cy="1258354"/>
            <a:chOff x="283332" y="5216130"/>
            <a:chExt cx="8292978" cy="1258354"/>
          </a:xfrm>
        </p:grpSpPr>
        <p:sp>
          <p:nvSpPr>
            <p:cNvPr id="9" name="Прямоугольник 8"/>
            <p:cNvSpPr/>
            <p:nvPr/>
          </p:nvSpPr>
          <p:spPr>
            <a:xfrm rot="20504649">
              <a:off x="7215884" y="5216130"/>
              <a:ext cx="1064211" cy="115324"/>
            </a:xfrm>
            <a:prstGeom prst="rect">
              <a:avLst/>
            </a:prstGeom>
            <a:solidFill>
              <a:srgbClr val="30909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5104649">
              <a:off x="7120118" y="5390092"/>
              <a:ext cx="121392" cy="135192"/>
            </a:xfrm>
            <a:prstGeom prst="triangle">
              <a:avLst/>
            </a:prstGeom>
            <a:solidFill>
              <a:srgbClr val="1C437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rot="9704649">
              <a:off x="283332" y="6211369"/>
              <a:ext cx="8292978" cy="263115"/>
            </a:xfrm>
            <a:prstGeom prst="corner">
              <a:avLst>
                <a:gd name="adj1" fmla="val 19147"/>
                <a:gd name="adj2" fmla="val 111292"/>
              </a:avLst>
            </a:prstGeom>
            <a:pattFill prst="ltVert">
              <a:fgClr>
                <a:srgbClr val="5B9BD5"/>
              </a:fgClr>
              <a:bgClr>
                <a:schemeClr val="bg1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Нулевая отчетность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28650" y="1825625"/>
            <a:ext cx="8408670" cy="4351338"/>
          </a:xfrm>
        </p:spPr>
        <p:txBody>
          <a:bodyPr>
            <a:normAutofit fontScale="92500" lnSpcReduction="20000"/>
          </a:bodyPr>
          <a:lstStyle/>
          <a:p>
            <a:pPr algn="just">
              <a:defRPr/>
            </a:pPr>
            <a:r>
              <a:rPr lang="ru-RU" dirty="0"/>
              <a:t>Сдается  на основании письма ФНС России от 12.04.17 № БС-4-11/6490</a:t>
            </a:r>
          </a:p>
          <a:p>
            <a:pPr algn="just">
              <a:defRPr/>
            </a:pPr>
            <a:endParaRPr lang="ru-RU" dirty="0"/>
          </a:p>
          <a:p>
            <a:pPr algn="just">
              <a:defRPr/>
            </a:pPr>
            <a:r>
              <a:rPr lang="ru-RU" b="1" dirty="0"/>
              <a:t>Обязательные разделы: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b="1" dirty="0"/>
              <a:t>   </a:t>
            </a:r>
            <a:r>
              <a:rPr lang="ru-RU" dirty="0"/>
              <a:t>Титульный лист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dirty="0"/>
              <a:t>    Раздел1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dirty="0"/>
              <a:t>    Раздел 1.1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dirty="0"/>
              <a:t>    Раздел 1.2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dirty="0"/>
              <a:t>    Приложение 1 к разделу 1  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dirty="0"/>
              <a:t>     Приложение 2 к разделу 1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dirty="0"/>
              <a:t>     Раздел 3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0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907" y="6503543"/>
            <a:ext cx="8437418" cy="81072"/>
          </a:xfrm>
          <a:prstGeom prst="rect">
            <a:avLst/>
          </a:prstGeom>
          <a:pattFill prst="ltVert">
            <a:fgClr>
              <a:srgbClr val="3090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680" y="-102742"/>
            <a:ext cx="4958384" cy="69607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6" y="6581724"/>
            <a:ext cx="7175614" cy="37798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 rot="11899143">
            <a:off x="62672" y="615857"/>
            <a:ext cx="8292978" cy="1258354"/>
            <a:chOff x="283332" y="5216130"/>
            <a:chExt cx="8292978" cy="1258354"/>
          </a:xfrm>
        </p:grpSpPr>
        <p:sp>
          <p:nvSpPr>
            <p:cNvPr id="9" name="Прямоугольник 8"/>
            <p:cNvSpPr/>
            <p:nvPr/>
          </p:nvSpPr>
          <p:spPr>
            <a:xfrm rot="20504649">
              <a:off x="7215884" y="5216130"/>
              <a:ext cx="1064211" cy="115324"/>
            </a:xfrm>
            <a:prstGeom prst="rect">
              <a:avLst/>
            </a:prstGeom>
            <a:solidFill>
              <a:srgbClr val="30909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5104649">
              <a:off x="7120118" y="5390092"/>
              <a:ext cx="121392" cy="135192"/>
            </a:xfrm>
            <a:prstGeom prst="triangle">
              <a:avLst/>
            </a:prstGeom>
            <a:solidFill>
              <a:srgbClr val="1C437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rot="9704649">
              <a:off x="283332" y="6211369"/>
              <a:ext cx="8292978" cy="263115"/>
            </a:xfrm>
            <a:prstGeom prst="corner">
              <a:avLst>
                <a:gd name="adj1" fmla="val 19147"/>
                <a:gd name="adj2" fmla="val 111292"/>
              </a:avLst>
            </a:prstGeom>
            <a:pattFill prst="ltVert">
              <a:fgClr>
                <a:srgbClr val="5B9BD5"/>
              </a:fgClr>
              <a:bgClr>
                <a:schemeClr val="bg1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dirty="0"/>
              <a:t>Корректировка расчета по страховым взносам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28650" y="1825625"/>
            <a:ext cx="8408670" cy="4351338"/>
          </a:xfrm>
        </p:spPr>
        <p:txBody>
          <a:bodyPr>
            <a:normAutofit fontScale="92500" lnSpcReduction="20000"/>
          </a:bodyPr>
          <a:lstStyle/>
          <a:p>
            <a:pPr algn="just">
              <a:defRPr/>
            </a:pPr>
            <a:r>
              <a:rPr lang="ru-RU" dirty="0"/>
              <a:t>Если из-за ошибки страхователь занизил сумму взносов, то надо подать корректирующий расчет.</a:t>
            </a:r>
          </a:p>
          <a:p>
            <a:pPr marL="0" indent="0" algn="just">
              <a:buFont typeface="Wingdings" pitchFamily="2" charset="2"/>
              <a:buNone/>
              <a:defRPr/>
            </a:pPr>
            <a:endParaRPr lang="ru-RU" dirty="0"/>
          </a:p>
          <a:p>
            <a:pPr algn="just">
              <a:defRPr/>
            </a:pPr>
            <a:r>
              <a:rPr lang="ru-RU" dirty="0"/>
              <a:t>Неточность в персональных данных уточненный расчет.</a:t>
            </a:r>
          </a:p>
          <a:p>
            <a:pPr algn="just">
              <a:defRPr/>
            </a:pPr>
            <a:endParaRPr lang="ru-RU" dirty="0"/>
          </a:p>
          <a:p>
            <a:pPr marL="0" indent="0" algn="ctr">
              <a:buFont typeface="Wingdings" pitchFamily="2" charset="2"/>
              <a:buNone/>
              <a:defRPr/>
            </a:pPr>
            <a:r>
              <a:rPr lang="ru-RU" b="1" dirty="0"/>
              <a:t>СРОКИ ПОДАЧИ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b="1" dirty="0"/>
              <a:t> Организация сама обнаружила </a:t>
            </a:r>
            <a:r>
              <a:rPr lang="ru-RU" b="1" dirty="0" smtClean="0"/>
              <a:t>ошибку -  </a:t>
            </a:r>
            <a:r>
              <a:rPr lang="ru-RU" b="1" dirty="0"/>
              <a:t>сроки не </a:t>
            </a:r>
            <a:r>
              <a:rPr lang="ru-RU" b="1" dirty="0" smtClean="0"/>
              <a:t>  установлены</a:t>
            </a:r>
            <a:r>
              <a:rPr lang="ru-RU" b="1" dirty="0"/>
              <a:t>.</a:t>
            </a:r>
          </a:p>
          <a:p>
            <a:pPr marL="0" indent="0" algn="just">
              <a:buFont typeface="Wingdings" pitchFamily="2" charset="2"/>
              <a:buNone/>
              <a:defRPr/>
            </a:pPr>
            <a:endParaRPr lang="ru-RU" b="1" dirty="0"/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b="1" dirty="0"/>
              <a:t>Ошибку обнаружили </a:t>
            </a:r>
            <a:r>
              <a:rPr lang="ru-RU" b="1" dirty="0" smtClean="0"/>
              <a:t>инспекторы -  </a:t>
            </a:r>
            <a:r>
              <a:rPr lang="ru-RU" b="1" dirty="0"/>
              <a:t>в течении 5 рабочих дней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0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907" y="6503543"/>
            <a:ext cx="8437418" cy="81072"/>
          </a:xfrm>
          <a:prstGeom prst="rect">
            <a:avLst/>
          </a:prstGeom>
          <a:pattFill prst="ltVert">
            <a:fgClr>
              <a:srgbClr val="3090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680" y="-102742"/>
            <a:ext cx="4958384" cy="69607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6" y="6581724"/>
            <a:ext cx="7175614" cy="37798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 rot="11899143">
            <a:off x="62672" y="615857"/>
            <a:ext cx="8292978" cy="1258354"/>
            <a:chOff x="283332" y="5216130"/>
            <a:chExt cx="8292978" cy="1258354"/>
          </a:xfrm>
        </p:grpSpPr>
        <p:sp>
          <p:nvSpPr>
            <p:cNvPr id="9" name="Прямоугольник 8"/>
            <p:cNvSpPr/>
            <p:nvPr/>
          </p:nvSpPr>
          <p:spPr>
            <a:xfrm rot="20504649">
              <a:off x="7215884" y="5216130"/>
              <a:ext cx="1064211" cy="115324"/>
            </a:xfrm>
            <a:prstGeom prst="rect">
              <a:avLst/>
            </a:prstGeom>
            <a:solidFill>
              <a:srgbClr val="30909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5104649">
              <a:off x="7120118" y="5390092"/>
              <a:ext cx="121392" cy="135192"/>
            </a:xfrm>
            <a:prstGeom prst="triangle">
              <a:avLst/>
            </a:prstGeom>
            <a:solidFill>
              <a:srgbClr val="1C437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rot="9704649">
              <a:off x="283332" y="6211369"/>
              <a:ext cx="8292978" cy="263115"/>
            </a:xfrm>
            <a:prstGeom prst="corner">
              <a:avLst>
                <a:gd name="adj1" fmla="val 19147"/>
                <a:gd name="adj2" fmla="val 111292"/>
              </a:avLst>
            </a:prstGeom>
            <a:pattFill prst="ltVert">
              <a:fgClr>
                <a:srgbClr val="5B9BD5"/>
              </a:fgClr>
              <a:bgClr>
                <a:schemeClr val="bg1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dirty="0"/>
              <a:t>Пенсионный Фонд разработал новые формы отчетности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28650" y="1825625"/>
            <a:ext cx="8408670" cy="4351338"/>
          </a:xfrm>
        </p:spPr>
        <p:txBody>
          <a:bodyPr>
            <a:normAutofit/>
          </a:bodyPr>
          <a:lstStyle/>
          <a:p>
            <a:pPr marL="0" indent="0" algn="just">
              <a:buFont typeface="Wingdings" pitchFamily="2" charset="2"/>
              <a:buNone/>
            </a:pPr>
            <a:r>
              <a:rPr lang="ru-RU" altLang="ru-RU" b="1" dirty="0"/>
              <a:t>Новые формы СЗВ-СТАЖ, ОДВ-1, СЗВ-КОР и СЗВ-ИСХ. Утверждены Постановлением Правления ПФР  от 11.01.2017 № 3п.+СЗВ-М.</a:t>
            </a:r>
          </a:p>
          <a:p>
            <a:pPr marL="0" indent="0" algn="just">
              <a:buFont typeface="Wingdings" pitchFamily="2" charset="2"/>
              <a:buNone/>
            </a:pPr>
            <a:r>
              <a:rPr lang="ru-RU" altLang="ru-RU" b="1" dirty="0"/>
              <a:t>СЗВ-Стаж ежегодная. До 1 </a:t>
            </a:r>
            <a:r>
              <a:rPr lang="ru-RU" altLang="ru-RU" b="1"/>
              <a:t>марта </a:t>
            </a:r>
            <a:r>
              <a:rPr lang="ru-RU" altLang="ru-RU" b="1" smtClean="0"/>
              <a:t>2020года</a:t>
            </a:r>
            <a:endParaRPr lang="ru-RU" altLang="ru-RU" b="1" dirty="0"/>
          </a:p>
          <a:p>
            <a:pPr marL="0" indent="0" algn="just">
              <a:buFont typeface="Wingdings" pitchFamily="2" charset="2"/>
              <a:buNone/>
            </a:pPr>
            <a:r>
              <a:rPr lang="ru-RU" altLang="ru-RU" b="1" dirty="0"/>
              <a:t>Приложение к СЗВ-Стаж форма ОДВ-1.</a:t>
            </a:r>
          </a:p>
          <a:p>
            <a:pPr marL="0" indent="0" algn="just">
              <a:buFont typeface="Wingdings" pitchFamily="2" charset="2"/>
              <a:buNone/>
            </a:pPr>
            <a:r>
              <a:rPr lang="ru-RU" altLang="ru-RU" b="1" dirty="0"/>
              <a:t>СЗВ-К Постановлением Правления ПФР  от 11.01.2017 № 2 п будет подаваться в случае корректировки сведений, которые отражены на индивидуальном лицевом счете.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0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907" y="6503543"/>
            <a:ext cx="8437418" cy="81072"/>
          </a:xfrm>
          <a:prstGeom prst="rect">
            <a:avLst/>
          </a:prstGeom>
          <a:pattFill prst="ltVert">
            <a:fgClr>
              <a:srgbClr val="3090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680" y="-102742"/>
            <a:ext cx="4958384" cy="69607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6" y="6503543"/>
            <a:ext cx="7175614" cy="37798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 rot="11899143">
            <a:off x="62672" y="615857"/>
            <a:ext cx="8292978" cy="1258354"/>
            <a:chOff x="283332" y="5216130"/>
            <a:chExt cx="8292978" cy="1258354"/>
          </a:xfrm>
        </p:grpSpPr>
        <p:sp>
          <p:nvSpPr>
            <p:cNvPr id="9" name="Прямоугольник 8"/>
            <p:cNvSpPr/>
            <p:nvPr/>
          </p:nvSpPr>
          <p:spPr>
            <a:xfrm rot="20504649">
              <a:off x="7215884" y="5216130"/>
              <a:ext cx="1064211" cy="115324"/>
            </a:xfrm>
            <a:prstGeom prst="rect">
              <a:avLst/>
            </a:prstGeom>
            <a:solidFill>
              <a:srgbClr val="30909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5104649">
              <a:off x="7120118" y="5390092"/>
              <a:ext cx="121392" cy="135192"/>
            </a:xfrm>
            <a:prstGeom prst="triangle">
              <a:avLst/>
            </a:prstGeom>
            <a:solidFill>
              <a:srgbClr val="1C437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rot="9704649">
              <a:off x="283332" y="6211369"/>
              <a:ext cx="8292978" cy="263115"/>
            </a:xfrm>
            <a:prstGeom prst="corner">
              <a:avLst>
                <a:gd name="adj1" fmla="val 19147"/>
                <a:gd name="adj2" fmla="val 111292"/>
              </a:avLst>
            </a:prstGeom>
            <a:pattFill prst="ltVert">
              <a:fgClr>
                <a:srgbClr val="5B9BD5"/>
              </a:fgClr>
              <a:bgClr>
                <a:schemeClr val="bg1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28650" y="1825625"/>
            <a:ext cx="8239305" cy="4351338"/>
          </a:xfrm>
        </p:spPr>
        <p:txBody>
          <a:bodyPr>
            <a:normAutofit fontScale="92500" lnSpcReduction="10000"/>
          </a:bodyPr>
          <a:lstStyle/>
          <a:p>
            <a:pPr algn="just">
              <a:defRPr/>
            </a:pPr>
            <a:r>
              <a:rPr lang="ru-RU" dirty="0"/>
              <a:t>Стало больше </a:t>
            </a:r>
            <a:r>
              <a:rPr lang="ru-RU" b="1" dirty="0"/>
              <a:t>кодов доходов и вычетов</a:t>
            </a:r>
            <a:r>
              <a:rPr lang="ru-RU" dirty="0"/>
              <a:t>, которые работодатели указывают в справке 2-НДФЛ: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dirty="0"/>
              <a:t>    -  </a:t>
            </a:r>
            <a:r>
              <a:rPr lang="ru-RU" dirty="0" smtClean="0"/>
              <a:t>  </a:t>
            </a:r>
            <a:r>
              <a:rPr lang="ru-RU" b="1" dirty="0" smtClean="0"/>
              <a:t>2013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smtClean="0"/>
              <a:t>компенсация </a:t>
            </a:r>
            <a:r>
              <a:rPr lang="ru-RU" dirty="0"/>
              <a:t>за неиспользованный отпуск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dirty="0"/>
              <a:t>    </a:t>
            </a:r>
            <a:r>
              <a:rPr lang="ru-RU" dirty="0" smtClean="0"/>
              <a:t>- </a:t>
            </a:r>
            <a:r>
              <a:rPr lang="ru-RU" b="1" dirty="0" smtClean="0"/>
              <a:t>2014 </a:t>
            </a:r>
            <a:r>
              <a:rPr lang="ru-RU" dirty="0" smtClean="0"/>
              <a:t>- </a:t>
            </a:r>
            <a:r>
              <a:rPr lang="ru-RU" dirty="0"/>
              <a:t>выходные пособия, компенсации при увольнении;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dirty="0"/>
              <a:t>     - </a:t>
            </a:r>
            <a:r>
              <a:rPr lang="ru-RU" altLang="ru-RU" b="1" dirty="0" smtClean="0"/>
              <a:t>2002</a:t>
            </a:r>
            <a:r>
              <a:rPr lang="ru-RU" altLang="ru-RU" dirty="0" smtClean="0"/>
              <a:t> </a:t>
            </a:r>
            <a:r>
              <a:rPr lang="ru-RU" altLang="ru-RU" b="1" dirty="0"/>
              <a:t>- </a:t>
            </a:r>
            <a:r>
              <a:rPr lang="ru-RU" altLang="ru-RU" dirty="0"/>
              <a:t>премии связанные с трудовой деятельностью;</a:t>
            </a:r>
          </a:p>
          <a:p>
            <a:pPr marL="0" indent="0" algn="just">
              <a:buNone/>
              <a:defRPr/>
            </a:pPr>
            <a:r>
              <a:rPr lang="ru-RU" altLang="ru-RU" b="1" dirty="0"/>
              <a:t>     -  </a:t>
            </a:r>
            <a:r>
              <a:rPr lang="ru-RU" altLang="ru-RU" b="1" dirty="0" smtClean="0"/>
              <a:t>2003 </a:t>
            </a:r>
            <a:r>
              <a:rPr lang="ru-RU" altLang="ru-RU" b="1" dirty="0"/>
              <a:t>- </a:t>
            </a:r>
            <a:r>
              <a:rPr lang="ru-RU" altLang="ru-RU" dirty="0"/>
              <a:t>премии за счет целевых поступлений;</a:t>
            </a:r>
          </a:p>
          <a:p>
            <a:pPr marL="0" indent="0" algn="just">
              <a:buNone/>
              <a:defRPr/>
            </a:pPr>
            <a:r>
              <a:rPr lang="ru-RU" altLang="ru-RU" dirty="0"/>
              <a:t>     -  </a:t>
            </a:r>
            <a:r>
              <a:rPr lang="ru-RU" altLang="ru-RU" b="1" dirty="0" smtClean="0"/>
              <a:t>4800</a:t>
            </a:r>
            <a:r>
              <a:rPr lang="ru-RU" altLang="ru-RU" dirty="0" smtClean="0"/>
              <a:t> </a:t>
            </a:r>
            <a:r>
              <a:rPr lang="ru-RU" altLang="ru-RU" dirty="0"/>
              <a:t>– иные доходы.</a:t>
            </a:r>
          </a:p>
          <a:p>
            <a:pPr marL="0" indent="0" algn="just">
              <a:buNone/>
              <a:defRPr/>
            </a:pPr>
            <a:r>
              <a:rPr lang="ru-RU" altLang="ru-RU" dirty="0"/>
              <a:t>      ПРИКАЗ ФНС  РОССИИ  от  24.10.2017г. № ММВ-7-11/820</a:t>
            </a:r>
            <a:r>
              <a:rPr lang="en-US" altLang="ru-RU" dirty="0"/>
              <a:t>@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032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907" y="6503543"/>
            <a:ext cx="8437418" cy="81072"/>
          </a:xfrm>
          <a:prstGeom prst="rect">
            <a:avLst/>
          </a:prstGeom>
          <a:pattFill prst="ltVert">
            <a:fgClr>
              <a:srgbClr val="3090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680" y="-102742"/>
            <a:ext cx="4958384" cy="69607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6" y="6581724"/>
            <a:ext cx="7175614" cy="37798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 rot="11899143">
            <a:off x="62672" y="615857"/>
            <a:ext cx="8292978" cy="1258354"/>
            <a:chOff x="283332" y="5216130"/>
            <a:chExt cx="8292978" cy="1258354"/>
          </a:xfrm>
        </p:grpSpPr>
        <p:sp>
          <p:nvSpPr>
            <p:cNvPr id="9" name="Прямоугольник 8"/>
            <p:cNvSpPr/>
            <p:nvPr/>
          </p:nvSpPr>
          <p:spPr>
            <a:xfrm rot="20504649">
              <a:off x="7215884" y="5216130"/>
              <a:ext cx="1064211" cy="115324"/>
            </a:xfrm>
            <a:prstGeom prst="rect">
              <a:avLst/>
            </a:prstGeom>
            <a:solidFill>
              <a:srgbClr val="30909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5104649">
              <a:off x="7120118" y="5390092"/>
              <a:ext cx="121392" cy="135192"/>
            </a:xfrm>
            <a:prstGeom prst="triangle">
              <a:avLst/>
            </a:prstGeom>
            <a:solidFill>
              <a:srgbClr val="1C437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rot="9704649">
              <a:off x="283332" y="6211369"/>
              <a:ext cx="8292978" cy="263115"/>
            </a:xfrm>
            <a:prstGeom prst="corner">
              <a:avLst>
                <a:gd name="adj1" fmla="val 19147"/>
                <a:gd name="adj2" fmla="val 111292"/>
              </a:avLst>
            </a:prstGeom>
            <a:pattFill prst="ltVert">
              <a:fgClr>
                <a:srgbClr val="5B9BD5"/>
              </a:fgClr>
              <a:bgClr>
                <a:schemeClr val="bg1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28650" y="1825625"/>
            <a:ext cx="8408670" cy="4351338"/>
          </a:xfrm>
        </p:spPr>
        <p:txBody>
          <a:bodyPr>
            <a:normAutofit/>
          </a:bodyPr>
          <a:lstStyle/>
          <a:p>
            <a:pPr marL="274320" indent="-274320" algn="ctr">
              <a:buNone/>
              <a:defRPr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4400" b="1" dirty="0" err="1">
                <a:latin typeface="Times New Roman" pitchFamily="18" charset="0"/>
                <a:cs typeface="Times New Roman" pitchFamily="18" charset="0"/>
              </a:rPr>
              <a:t>Минздравсоцразвития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74320" indent="-274320" algn="ctr">
              <a:buNone/>
              <a:defRPr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16.08.2018г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606н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>
              <a:buNone/>
              <a:defRPr/>
            </a:pP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заявление о подтверждение основного вида экономической деятельности;</a:t>
            </a:r>
          </a:p>
          <a:p>
            <a:pPr marL="514350" indent="-514350" algn="just">
              <a:spcBef>
                <a:spcPts val="0"/>
              </a:spcBef>
              <a:buNone/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spcBef>
                <a:spcPts val="0"/>
              </a:spcBef>
              <a:buFont typeface="Wingdings" pitchFamily="2" charset="2"/>
              <a:buAutoNum type="arabicPlain" startAt="2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Справка подтверждение основного вида экономической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643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907" y="6503543"/>
            <a:ext cx="8437418" cy="81072"/>
          </a:xfrm>
          <a:prstGeom prst="rect">
            <a:avLst/>
          </a:prstGeom>
          <a:pattFill prst="ltVert">
            <a:fgClr>
              <a:srgbClr val="3090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680" y="-102742"/>
            <a:ext cx="4958384" cy="69607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6" y="6581724"/>
            <a:ext cx="7175614" cy="37798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 rot="11899143">
            <a:off x="62672" y="615857"/>
            <a:ext cx="8292978" cy="1258354"/>
            <a:chOff x="283332" y="5216130"/>
            <a:chExt cx="8292978" cy="1258354"/>
          </a:xfrm>
        </p:grpSpPr>
        <p:sp>
          <p:nvSpPr>
            <p:cNvPr id="9" name="Прямоугольник 8"/>
            <p:cNvSpPr/>
            <p:nvPr/>
          </p:nvSpPr>
          <p:spPr>
            <a:xfrm rot="20504649">
              <a:off x="7215884" y="5216130"/>
              <a:ext cx="1064211" cy="115324"/>
            </a:xfrm>
            <a:prstGeom prst="rect">
              <a:avLst/>
            </a:prstGeom>
            <a:solidFill>
              <a:srgbClr val="30909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5104649">
              <a:off x="7120118" y="5390092"/>
              <a:ext cx="121392" cy="135192"/>
            </a:xfrm>
            <a:prstGeom prst="triangle">
              <a:avLst/>
            </a:prstGeom>
            <a:solidFill>
              <a:srgbClr val="1C437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rot="9704649">
              <a:off x="283332" y="6211369"/>
              <a:ext cx="8292978" cy="263115"/>
            </a:xfrm>
            <a:prstGeom prst="corner">
              <a:avLst>
                <a:gd name="adj1" fmla="val 19147"/>
                <a:gd name="adj2" fmla="val 111292"/>
              </a:avLst>
            </a:prstGeom>
            <a:pattFill prst="ltVert">
              <a:fgClr>
                <a:srgbClr val="5B9BD5"/>
              </a:fgClr>
              <a:bgClr>
                <a:schemeClr val="bg1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71782" y="1816999"/>
            <a:ext cx="8408670" cy="4351338"/>
          </a:xfrm>
        </p:spPr>
        <p:txBody>
          <a:bodyPr>
            <a:normAutofit fontScale="85000" lnSpcReduction="20000"/>
          </a:bodyPr>
          <a:lstStyle/>
          <a:p>
            <a:pPr marL="274320" indent="-274320">
              <a:buNone/>
              <a:defRPr/>
            </a:pPr>
            <a:r>
              <a:rPr lang="ru-RU" dirty="0"/>
              <a:t>Приказом Росстата № </a:t>
            </a:r>
            <a:r>
              <a:rPr lang="ru-RU" dirty="0" smtClean="0"/>
              <a:t>421 </a:t>
            </a:r>
            <a:r>
              <a:rPr lang="ru-RU" dirty="0"/>
              <a:t>от </a:t>
            </a:r>
            <a:r>
              <a:rPr lang="ru-RU" dirty="0" smtClean="0"/>
              <a:t>24.07.2019 </a:t>
            </a:r>
            <a:r>
              <a:rPr lang="ru-RU" dirty="0"/>
              <a:t>г. утверждена </a:t>
            </a:r>
            <a:r>
              <a:rPr lang="ru-RU" b="1" dirty="0"/>
              <a:t>новая </a:t>
            </a:r>
            <a:r>
              <a:rPr lang="ru-RU" dirty="0"/>
              <a:t>форма Федерального государственного статистического наблюдения № 1-СОНКО «Сведения о деятельности социально ориентированной некоммерческой организации» </a:t>
            </a:r>
            <a:r>
              <a:rPr lang="ru-RU" b="1" dirty="0"/>
              <a:t>с отчета за 2012 год.</a:t>
            </a:r>
            <a:endParaRPr lang="ru-RU" dirty="0"/>
          </a:p>
          <a:p>
            <a:pPr marL="274320" indent="-274320">
              <a:buNone/>
              <a:defRPr/>
            </a:pPr>
            <a:r>
              <a:rPr lang="en-US" dirty="0"/>
              <a:t>  </a:t>
            </a:r>
            <a:r>
              <a:rPr lang="ru-RU" dirty="0"/>
              <a:t>Отчет представляют юридические лица, являющиеся социально ориентированными некоммерческими организациями, за исключением государственных и муниципальных учреждений.</a:t>
            </a:r>
          </a:p>
          <a:p>
            <a:pPr marL="274320" indent="-274320">
              <a:buNone/>
              <a:defRPr/>
            </a:pPr>
            <a:r>
              <a:rPr lang="en-US" dirty="0"/>
              <a:t> </a:t>
            </a:r>
            <a:r>
              <a:rPr lang="ru-RU" dirty="0"/>
              <a:t>Срок представления отчета </a:t>
            </a:r>
            <a:r>
              <a:rPr lang="ru-RU" b="1" dirty="0"/>
              <a:t>не позднее 1 апреля  после отчетного года.</a:t>
            </a:r>
            <a:endParaRPr lang="ru-RU" dirty="0"/>
          </a:p>
          <a:p>
            <a:pPr marL="274320" indent="-274320">
              <a:buNone/>
              <a:defRPr/>
            </a:pPr>
            <a:r>
              <a:rPr lang="en-US" dirty="0"/>
              <a:t> </a:t>
            </a:r>
            <a:r>
              <a:rPr lang="ru-RU" dirty="0"/>
              <a:t>Обращаем ваше внимание, что при заполнении формы необходимо руководствоваться  «</a:t>
            </a:r>
            <a:r>
              <a:rPr lang="x-none"/>
              <a:t>Указаниями </a:t>
            </a:r>
            <a:r>
              <a:rPr lang="ru-RU" dirty="0"/>
              <a:t>по заполнению формы федерального статистического наблюдения № 1-СОНКО».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037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907" y="6503543"/>
            <a:ext cx="8437418" cy="81072"/>
          </a:xfrm>
          <a:prstGeom prst="rect">
            <a:avLst/>
          </a:prstGeom>
          <a:pattFill prst="ltVert">
            <a:fgClr>
              <a:srgbClr val="3090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680" y="-102742"/>
            <a:ext cx="4958384" cy="69607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6" y="6581724"/>
            <a:ext cx="7175614" cy="37798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 rot="11899143">
            <a:off x="62672" y="615857"/>
            <a:ext cx="8292978" cy="1258354"/>
            <a:chOff x="283332" y="5216130"/>
            <a:chExt cx="8292978" cy="1258354"/>
          </a:xfrm>
        </p:grpSpPr>
        <p:sp>
          <p:nvSpPr>
            <p:cNvPr id="9" name="Прямоугольник 8"/>
            <p:cNvSpPr/>
            <p:nvPr/>
          </p:nvSpPr>
          <p:spPr>
            <a:xfrm rot="20504649">
              <a:off x="7215884" y="5216130"/>
              <a:ext cx="1064211" cy="115324"/>
            </a:xfrm>
            <a:prstGeom prst="rect">
              <a:avLst/>
            </a:prstGeom>
            <a:solidFill>
              <a:srgbClr val="30909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5104649">
              <a:off x="7120118" y="5390092"/>
              <a:ext cx="121392" cy="135192"/>
            </a:xfrm>
            <a:prstGeom prst="triangle">
              <a:avLst/>
            </a:prstGeom>
            <a:solidFill>
              <a:srgbClr val="1C437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rot="9704649">
              <a:off x="283332" y="6211369"/>
              <a:ext cx="8292978" cy="263115"/>
            </a:xfrm>
            <a:prstGeom prst="corner">
              <a:avLst>
                <a:gd name="adj1" fmla="val 19147"/>
                <a:gd name="adj2" fmla="val 111292"/>
              </a:avLst>
            </a:prstGeom>
            <a:pattFill prst="ltVert">
              <a:fgClr>
                <a:srgbClr val="5B9BD5"/>
              </a:fgClr>
              <a:bgClr>
                <a:schemeClr val="bg1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71782" y="1816999"/>
            <a:ext cx="8408670" cy="4351338"/>
          </a:xfrm>
        </p:spPr>
        <p:txBody>
          <a:bodyPr>
            <a:normAutofit/>
          </a:bodyPr>
          <a:lstStyle/>
          <a:p>
            <a:pPr algn="just"/>
            <a:r>
              <a:rPr lang="ru-RU" altLang="ru-RU" b="1" dirty="0"/>
              <a:t>СВЕДЕНИЯ О ЧИСЛЕННОСТИ И ЗАРАБОТНОЙ ПЛАТЕ РАБОТНИКОВ П-4 </a:t>
            </a:r>
            <a:r>
              <a:rPr lang="ru-RU" altLang="ru-RU" dirty="0"/>
              <a:t>(сдают все организации)- ежеквартально при среднесписочной численности до 15 чел. утверждена  приказом  Росстат от 02.08.2016 № 379</a:t>
            </a:r>
          </a:p>
          <a:p>
            <a:pPr algn="just">
              <a:buNone/>
            </a:pPr>
            <a:r>
              <a:rPr lang="en-US" altLang="ru-RU" dirty="0"/>
              <a:t>  </a:t>
            </a:r>
            <a:r>
              <a:rPr lang="ru-RU" altLang="ru-RU" dirty="0"/>
              <a:t>  Ежемесячно при ССЧ больше 15 чел.</a:t>
            </a:r>
            <a:endParaRPr lang="en-US" altLang="ru-RU" dirty="0"/>
          </a:p>
          <a:p>
            <a:pPr algn="just">
              <a:buFont typeface="Arial" charset="0"/>
              <a:buChar char="•"/>
            </a:pPr>
            <a:endParaRPr lang="ru-RU" altLang="ru-RU" dirty="0"/>
          </a:p>
          <a:p>
            <a:pPr algn="just">
              <a:buFont typeface="Arial" charset="0"/>
              <a:buChar char="•"/>
            </a:pPr>
            <a:r>
              <a:rPr lang="en-US" altLang="ru-RU" dirty="0">
                <a:hlinkClick r:id="rId4" action="ppaction://hlinkfile"/>
              </a:rPr>
              <a:t>LAW203005_6_20170013_131522 (1).XLS</a:t>
            </a:r>
            <a:endParaRPr lang="ru-RU" altLang="ru-RU" dirty="0"/>
          </a:p>
          <a:p>
            <a:pPr algn="just">
              <a:buFont typeface="Arial" charset="0"/>
              <a:buChar char="•"/>
            </a:pPr>
            <a:endParaRPr lang="ru-RU" alt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455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6431" y="189782"/>
            <a:ext cx="8660920" cy="72461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КБК для уплаты налоговых и административных штрафов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8101714"/>
              </p:ext>
            </p:extLst>
          </p:nvPr>
        </p:nvGraphicFramePr>
        <p:xfrm>
          <a:off x="448574" y="836764"/>
          <a:ext cx="8196172" cy="5884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3811"/>
                <a:gridCol w="1280304"/>
                <a:gridCol w="2732057"/>
              </a:tblGrid>
              <a:tr h="40854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Нарушение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Статья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КБК</a:t>
                      </a:r>
                      <a:endParaRPr lang="ru-RU" dirty="0"/>
                    </a:p>
                  </a:txBody>
                  <a:tcPr/>
                </a:tc>
              </a:tr>
              <a:tr h="705161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Не представили расчет по страховым взносам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18211605160010002140</a:t>
                      </a:r>
                      <a:endParaRPr lang="ru-RU" dirty="0"/>
                    </a:p>
                  </a:txBody>
                  <a:tcPr/>
                </a:tc>
              </a:tr>
              <a:tr h="705161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Нарушили способ представления расчета по страховым взносам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119.1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18211605160010003140</a:t>
                      </a:r>
                      <a:endParaRPr lang="ru-RU" dirty="0"/>
                    </a:p>
                  </a:txBody>
                  <a:tcPr/>
                </a:tc>
              </a:tr>
              <a:tr h="415372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Не представили 2-НДФЛ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18211605160010005140</a:t>
                      </a:r>
                      <a:endParaRPr lang="ru-RU" dirty="0"/>
                    </a:p>
                  </a:txBody>
                  <a:tcPr/>
                </a:tc>
              </a:tr>
              <a:tr h="705161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Указали недостоверные сведения в 2-НДФЛ и 6-НДФЛ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18211605160010007140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70785">
                <a:tc>
                  <a:txBody>
                    <a:bodyPr/>
                    <a:lstStyle/>
                    <a:p>
                      <a:r>
                        <a:rPr lang="ru-RU" dirty="0" smtClean="0"/>
                        <a:t>Не дали вовремя пояснения по 6-НДФЛ или расчету по страховым взносам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126.1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18211605160010008140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63448">
                <a:tc>
                  <a:txBody>
                    <a:bodyPr/>
                    <a:lstStyle/>
                    <a:p>
                      <a:r>
                        <a:rPr lang="ru-RU" dirty="0" smtClean="0"/>
                        <a:t>Не правильно рассчитали или не уплатили вовремя НДФЛ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129.1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18211605160010011140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63448">
                <a:tc>
                  <a:txBody>
                    <a:bodyPr/>
                    <a:lstStyle/>
                    <a:p>
                      <a:r>
                        <a:rPr lang="ru-RU" dirty="0" smtClean="0"/>
                        <a:t>Не сдали вовремя расчет по страховым взносам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15.5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18211605160010005140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947783">
                <a:tc>
                  <a:txBody>
                    <a:bodyPr/>
                    <a:lstStyle/>
                    <a:p>
                      <a:r>
                        <a:rPr lang="ru-RU" dirty="0" smtClean="0"/>
                        <a:t>Не представили или не сообщили сведения, необходимые для проверки НДФЛ  и страховых взносов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15.6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18211605160010006140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6836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907" y="6503543"/>
            <a:ext cx="8437418" cy="81072"/>
          </a:xfrm>
          <a:prstGeom prst="rect">
            <a:avLst/>
          </a:prstGeom>
          <a:pattFill prst="ltVert">
            <a:fgClr>
              <a:srgbClr val="3090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680" y="-102742"/>
            <a:ext cx="4958384" cy="69607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6" y="6581724"/>
            <a:ext cx="7175614" cy="37798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 rot="11899143">
            <a:off x="62672" y="615857"/>
            <a:ext cx="8292978" cy="1258354"/>
            <a:chOff x="283332" y="5216130"/>
            <a:chExt cx="8292978" cy="1258354"/>
          </a:xfrm>
        </p:grpSpPr>
        <p:sp>
          <p:nvSpPr>
            <p:cNvPr id="9" name="Прямоугольник 8"/>
            <p:cNvSpPr/>
            <p:nvPr/>
          </p:nvSpPr>
          <p:spPr>
            <a:xfrm rot="20504649">
              <a:off x="7215884" y="5216130"/>
              <a:ext cx="1064211" cy="115324"/>
            </a:xfrm>
            <a:prstGeom prst="rect">
              <a:avLst/>
            </a:prstGeom>
            <a:solidFill>
              <a:srgbClr val="30909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5104649">
              <a:off x="7120118" y="5390092"/>
              <a:ext cx="121392" cy="135192"/>
            </a:xfrm>
            <a:prstGeom prst="triangle">
              <a:avLst/>
            </a:prstGeom>
            <a:solidFill>
              <a:srgbClr val="1C437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rot="9704649">
              <a:off x="283332" y="6211369"/>
              <a:ext cx="8292978" cy="263115"/>
            </a:xfrm>
            <a:prstGeom prst="corner">
              <a:avLst>
                <a:gd name="adj1" fmla="val 19147"/>
                <a:gd name="adj2" fmla="val 111292"/>
              </a:avLst>
            </a:prstGeom>
            <a:pattFill prst="ltVert">
              <a:fgClr>
                <a:srgbClr val="5B9BD5"/>
              </a:fgClr>
              <a:bgClr>
                <a:schemeClr val="bg1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РАЗМЕРЫ СТАНДАРТНОГО ВЫЧЕТА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28650" y="1825625"/>
            <a:ext cx="8408670" cy="4351338"/>
          </a:xfrm>
        </p:spPr>
        <p:txBody>
          <a:bodyPr>
            <a:normAutofit/>
          </a:bodyPr>
          <a:lstStyle/>
          <a:p>
            <a:r>
              <a:rPr lang="ru-RU" altLang="ru-RU" b="1" dirty="0"/>
              <a:t>На первого ребенка  и второго 1400 руб.</a:t>
            </a:r>
          </a:p>
          <a:p>
            <a:endParaRPr lang="ru-RU" altLang="ru-RU" b="1" dirty="0"/>
          </a:p>
          <a:p>
            <a:r>
              <a:rPr lang="ru-RU" altLang="ru-RU" b="1" dirty="0"/>
              <a:t>На третьего – 3000 руб.</a:t>
            </a:r>
          </a:p>
          <a:p>
            <a:endParaRPr lang="ru-RU" altLang="ru-RU" b="1" dirty="0"/>
          </a:p>
          <a:p>
            <a:r>
              <a:rPr lang="ru-RU" altLang="ru-RU" b="1" dirty="0"/>
              <a:t>На третьего ребенка инвалида – 15000 руб.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796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907" y="6503543"/>
            <a:ext cx="8437418" cy="81072"/>
          </a:xfrm>
          <a:prstGeom prst="rect">
            <a:avLst/>
          </a:prstGeom>
          <a:pattFill prst="ltVert">
            <a:fgClr>
              <a:srgbClr val="3090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680" y="-102742"/>
            <a:ext cx="4958384" cy="69607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6" y="6581724"/>
            <a:ext cx="7175614" cy="37798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 rot="11899143">
            <a:off x="62672" y="615857"/>
            <a:ext cx="8292978" cy="1258354"/>
            <a:chOff x="283332" y="5216130"/>
            <a:chExt cx="8292978" cy="1258354"/>
          </a:xfrm>
        </p:grpSpPr>
        <p:sp>
          <p:nvSpPr>
            <p:cNvPr id="9" name="Прямоугольник 8"/>
            <p:cNvSpPr/>
            <p:nvPr/>
          </p:nvSpPr>
          <p:spPr>
            <a:xfrm rot="20504649">
              <a:off x="7215884" y="5216130"/>
              <a:ext cx="1064211" cy="115324"/>
            </a:xfrm>
            <a:prstGeom prst="rect">
              <a:avLst/>
            </a:prstGeom>
            <a:solidFill>
              <a:srgbClr val="30909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5104649">
              <a:off x="7120118" y="5390092"/>
              <a:ext cx="121392" cy="135192"/>
            </a:xfrm>
            <a:prstGeom prst="triangle">
              <a:avLst/>
            </a:prstGeom>
            <a:solidFill>
              <a:srgbClr val="1C437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rot="9704649">
              <a:off x="283332" y="6211369"/>
              <a:ext cx="8292978" cy="263115"/>
            </a:xfrm>
            <a:prstGeom prst="corner">
              <a:avLst>
                <a:gd name="adj1" fmla="val 19147"/>
                <a:gd name="adj2" fmla="val 111292"/>
              </a:avLst>
            </a:prstGeom>
            <a:pattFill prst="ltVert">
              <a:fgClr>
                <a:srgbClr val="5B9BD5"/>
              </a:fgClr>
              <a:bgClr>
                <a:schemeClr val="bg1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47353" y="1086484"/>
            <a:ext cx="8408670" cy="5090029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800" dirty="0" smtClean="0"/>
              <a:t>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первого февраля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все детские пособия на 1,034. Данная позиция прописана в Федеральном законе от 19.12.2016 «444-ФЗ».</a:t>
            </a:r>
          </a:p>
          <a:p>
            <a:pPr algn="just">
              <a:lnSpc>
                <a:spcPct val="110000"/>
              </a:lnSpc>
              <a:defRPr/>
            </a:pPr>
            <a:r>
              <a:rPr lang="ru-RU" alt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01.02.20г</a:t>
            </a:r>
            <a:r>
              <a:rPr lang="ru-RU" alt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проиндексированы пособия </a:t>
            </a:r>
            <a:r>
              <a:rPr lang="ru-RU" alt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1,038 </a:t>
            </a:r>
            <a:r>
              <a:rPr lang="ru-RU" alt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закон  от 19.12.2016 № 444-ФЗ):</a:t>
            </a:r>
          </a:p>
          <a:p>
            <a:pPr algn="just">
              <a:lnSpc>
                <a:spcPct val="110000"/>
              </a:lnSpc>
              <a:defRPr/>
            </a:pPr>
            <a:r>
              <a:rPr lang="ru-RU" alt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*единовременные пособия при рождении ребенка </a:t>
            </a:r>
            <a:r>
              <a:rPr lang="ru-RU" alt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–18143,96 </a:t>
            </a:r>
            <a:r>
              <a:rPr lang="ru-RU" alt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руб. </a:t>
            </a:r>
          </a:p>
          <a:p>
            <a:pPr algn="just">
              <a:lnSpc>
                <a:spcPct val="110000"/>
              </a:lnSpc>
              <a:defRPr/>
            </a:pPr>
            <a:r>
              <a:rPr lang="ru-RU" alt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*единовременные пособие женщинам, которые встали на учет в ранние сроки беременности – </a:t>
            </a:r>
            <a:r>
              <a:rPr lang="ru-RU" alt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680,4 </a:t>
            </a:r>
            <a:r>
              <a:rPr lang="ru-RU" alt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</a:p>
          <a:p>
            <a:pPr algn="just">
              <a:lnSpc>
                <a:spcPct val="110000"/>
              </a:lnSpc>
              <a:defRPr/>
            </a:pPr>
            <a:r>
              <a:rPr lang="ru-RU" alt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*минимальный размер ежемесячного пособия по уходу за ребенком на первого </a:t>
            </a:r>
            <a:r>
              <a:rPr lang="ru-RU" alt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4852 </a:t>
            </a:r>
            <a:r>
              <a:rPr lang="ru-RU" alt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</a:p>
          <a:p>
            <a:pPr algn="just">
              <a:lnSpc>
                <a:spcPct val="110000"/>
              </a:lnSpc>
              <a:defRPr/>
            </a:pPr>
            <a:r>
              <a:rPr lang="ru-RU" alt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второго </a:t>
            </a:r>
            <a:r>
              <a:rPr lang="ru-RU" alt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6554,89 </a:t>
            </a:r>
            <a:r>
              <a:rPr lang="ru-RU" alt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руб. </a:t>
            </a:r>
          </a:p>
          <a:p>
            <a:pPr algn="just">
              <a:lnSpc>
                <a:spcPct val="110000"/>
              </a:lnSpc>
              <a:defRPr/>
            </a:pPr>
            <a:r>
              <a:rPr lang="ru-RU" alt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На </a:t>
            </a:r>
            <a:r>
              <a:rPr lang="ru-RU" alt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погребение </a:t>
            </a:r>
            <a:r>
              <a:rPr lang="ru-RU" alt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6172,44</a:t>
            </a:r>
            <a:endParaRPr lang="ru-RU" altLang="ru-RU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defRPr/>
            </a:pPr>
            <a:r>
              <a:rPr lang="ru-RU" alt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</a:t>
            </a:r>
            <a:r>
              <a:rPr lang="ru-RU" alt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дневной заработок для расчета пособий </a:t>
            </a:r>
            <a:r>
              <a:rPr lang="ru-RU" alt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2301,37</a:t>
            </a:r>
            <a:endParaRPr lang="ru-RU" altLang="ru-RU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defRPr/>
            </a:pPr>
            <a:endParaRPr lang="ru-RU" altLang="ru-RU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ct val="0"/>
              </a:spcBef>
              <a:buNone/>
              <a:defRPr/>
            </a:pPr>
            <a:endParaRPr lang="ru-RU" alt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None/>
              <a:defRPr/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0" indent="0" algn="just">
              <a:spcBef>
                <a:spcPct val="0"/>
              </a:spcBef>
              <a:buNone/>
              <a:defRPr/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0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907" y="6503543"/>
            <a:ext cx="8437418" cy="81072"/>
          </a:xfrm>
          <a:prstGeom prst="rect">
            <a:avLst/>
          </a:prstGeom>
          <a:pattFill prst="ltVert">
            <a:fgClr>
              <a:srgbClr val="30909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680" y="-102742"/>
            <a:ext cx="4958384" cy="69607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6" y="6581724"/>
            <a:ext cx="7175614" cy="37798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 rot="11899143">
            <a:off x="62672" y="615857"/>
            <a:ext cx="8292978" cy="1258354"/>
            <a:chOff x="283332" y="5216130"/>
            <a:chExt cx="8292978" cy="1258354"/>
          </a:xfrm>
        </p:grpSpPr>
        <p:sp>
          <p:nvSpPr>
            <p:cNvPr id="9" name="Прямоугольник 8"/>
            <p:cNvSpPr/>
            <p:nvPr/>
          </p:nvSpPr>
          <p:spPr>
            <a:xfrm rot="20504649">
              <a:off x="7215884" y="5216130"/>
              <a:ext cx="1064211" cy="115324"/>
            </a:xfrm>
            <a:prstGeom prst="rect">
              <a:avLst/>
            </a:prstGeom>
            <a:solidFill>
              <a:srgbClr val="30909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5104649">
              <a:off x="7120118" y="5390092"/>
              <a:ext cx="121392" cy="135192"/>
            </a:xfrm>
            <a:prstGeom prst="triangle">
              <a:avLst/>
            </a:prstGeom>
            <a:solidFill>
              <a:srgbClr val="1C437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rot="9704649">
              <a:off x="283332" y="6211369"/>
              <a:ext cx="8292978" cy="263115"/>
            </a:xfrm>
            <a:prstGeom prst="corner">
              <a:avLst>
                <a:gd name="adj1" fmla="val 19147"/>
                <a:gd name="adj2" fmla="val 111292"/>
              </a:avLst>
            </a:prstGeom>
            <a:pattFill prst="ltVert">
              <a:fgClr>
                <a:srgbClr val="5B9BD5"/>
              </a:fgClr>
              <a:bgClr>
                <a:schemeClr val="bg1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85704"/>
          </a:xfrm>
        </p:spPr>
        <p:txBody>
          <a:bodyPr/>
          <a:lstStyle/>
          <a:p>
            <a:pPr algn="ctr"/>
            <a:r>
              <a:rPr lang="ru-RU" dirty="0"/>
              <a:t>Платежные поручения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28650" y="1302589"/>
            <a:ext cx="8408670" cy="4874374"/>
          </a:xfrm>
        </p:spPr>
        <p:txBody>
          <a:bodyPr>
            <a:normAutofit lnSpcReduction="10000"/>
          </a:bodyPr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ru-RU" b="1" dirty="0"/>
              <a:t>Приказ Минфина от 5.04.2017 № 58н.</a:t>
            </a:r>
          </a:p>
          <a:p>
            <a:pPr algn="just">
              <a:defRPr/>
            </a:pPr>
            <a:r>
              <a:rPr lang="ru-RU" dirty="0"/>
              <a:t>Платежное поручение составляется по старой форме 0401060 (утв. Положением Банка России от 19.06.2012 № 383-П в последний редакции от 05.07.2017г)</a:t>
            </a:r>
          </a:p>
          <a:p>
            <a:pPr algn="just">
              <a:defRPr/>
            </a:pPr>
            <a:r>
              <a:rPr lang="ru-RU" dirty="0"/>
              <a:t>Очередность платежа 5</a:t>
            </a:r>
          </a:p>
          <a:p>
            <a:pPr algn="just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Поле 110 пустое</a:t>
            </a:r>
          </a:p>
          <a:p>
            <a:pPr algn="just">
              <a:defRPr/>
            </a:pPr>
            <a:r>
              <a:rPr lang="ru-RU" dirty="0"/>
              <a:t>Статус налогоплательщика:</a:t>
            </a:r>
          </a:p>
          <a:p>
            <a:pPr>
              <a:defRPr/>
            </a:pPr>
            <a:r>
              <a:rPr lang="ru-RU" dirty="0"/>
              <a:t>Налоги-02</a:t>
            </a:r>
          </a:p>
          <a:p>
            <a:pPr>
              <a:defRPr/>
            </a:pPr>
            <a:r>
              <a:rPr lang="ru-RU" dirty="0"/>
              <a:t>Страховые взносы -01</a:t>
            </a:r>
          </a:p>
          <a:p>
            <a:pPr>
              <a:defRPr/>
            </a:pPr>
            <a:r>
              <a:rPr lang="ru-RU" dirty="0"/>
              <a:t>Взносы на травматизм - 08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171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5578</TotalTime>
  <Words>2768</Words>
  <Application>Microsoft Office PowerPoint</Application>
  <PresentationFormat>Экран (4:3)</PresentationFormat>
  <Paragraphs>324</Paragraphs>
  <Slides>52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3" baseType="lpstr">
      <vt:lpstr>1_Тема Office</vt:lpstr>
      <vt:lpstr>ОТЧЕТНОСТЬ                                            в ПРОФСОЮЗНЫХ ОРГАНИЗАЦИЯХ 2019-2020</vt:lpstr>
      <vt:lpstr>      ОСНОВНЫЕ ИЗМЕНЕНИЯ 2019-2020 года.</vt:lpstr>
      <vt:lpstr>      </vt:lpstr>
      <vt:lpstr>Презентация PowerPoint</vt:lpstr>
      <vt:lpstr>Презентация PowerPoint</vt:lpstr>
      <vt:lpstr>КБК для уплаты налоговых и административных штрафов</vt:lpstr>
      <vt:lpstr>РАЗМЕРЫ СТАНДАРТНОГО ВЫЧЕТА      </vt:lpstr>
      <vt:lpstr>Презентация PowerPoint</vt:lpstr>
      <vt:lpstr>Платежные поручения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НОВЫЕ ДОКУМЕНТЫ, КОТОРЫЕ БУХГАЛТЕРИЯ ДОЛЖНА ВЫДАТЬ ВСЕМ ПРИ УВОЛЬНЕНИИ      </vt:lpstr>
      <vt:lpstr>Презентация PowerPoint</vt:lpstr>
      <vt:lpstr>      Отчетность первичных профсоюзных организаций</vt:lpstr>
      <vt:lpstr>      Налогообложение профсоюзных организаций   </vt:lpstr>
      <vt:lpstr>Презентация PowerPoint</vt:lpstr>
      <vt:lpstr>      МИНИСТЕРСТВО ФИНАНСОВ РОССИЙСКОЙ ФЕДЕРАЦИИ ПИСЬМО от 17 июля 2014 г. N 03-07-07/35059 ,  ст. 149 НК</vt:lpstr>
      <vt:lpstr>      Письмо Минфина РФ от 06.03.2015 № 03-07-11/12142</vt:lpstr>
      <vt:lpstr>Презентация PowerPoint</vt:lpstr>
      <vt:lpstr>      ДЕКЛАРАЦИЯ</vt:lpstr>
      <vt:lpstr>Презентация PowerPoint</vt:lpstr>
      <vt:lpstr>      Ответственность за нарушение формы  представления декларации по НДС</vt:lpstr>
      <vt:lpstr>Презентация PowerPoint</vt:lpstr>
      <vt:lpstr>      Ст. 289 п.2</vt:lpstr>
      <vt:lpstr> Налог на доходы физических лиц            (глава 23 НК РФ)   Федеральный закон от 28.12.2013 N 420-ФЗ, Федеральный закон от 24.11.2014 N 366-ФЗ, Федеральный закон от 04.10.2014 № 285-ФЗ</vt:lpstr>
      <vt:lpstr>      НАЛОГ НА ДОХОДЫ ФИЗИЧЕСКИХ ЛИЦ</vt:lpstr>
      <vt:lpstr>      Налог на доходы физических лиц: выплаты, не облагаемые НДФЛ </vt:lpstr>
      <vt:lpstr>Презентация PowerPoint</vt:lpstr>
      <vt:lpstr>Налогообложение в соответствии с пунктом 28 статьи 217 НК в пределах 4000 руб.</vt:lpstr>
      <vt:lpstr>Презентация PowerPoint</vt:lpstr>
      <vt:lpstr>      НАЛОГОВЫЕ ВЫЧЕТЫ</vt:lpstr>
      <vt:lpstr>      ОШИБКИ ПРИ ЗАПОЛНЕНИИ ФОРМЫ 2-НДФЛ</vt:lpstr>
      <vt:lpstr>6-НДФЛ</vt:lpstr>
      <vt:lpstr>Презентация PowerPoint</vt:lpstr>
      <vt:lpstr>      Объект обложения страховыми взносами  (глава 34 статья 420)</vt:lpstr>
      <vt:lpstr>Страховые взносы: выплаты, не облагаемые страховыми взносами в ПФР  ст. 422 нкрф</vt:lpstr>
      <vt:lpstr>Презентация PowerPoint</vt:lpstr>
      <vt:lpstr>      Ст.420 нк рф</vt:lpstr>
      <vt:lpstr>      Налогообложение при проведении культурно-массового мероприятия за счет средств работодателя</vt:lpstr>
      <vt:lpstr>Презентация PowerPoint</vt:lpstr>
      <vt:lpstr>      Индивидуальная карточка</vt:lpstr>
      <vt:lpstr>ФОРМА РАСЧЕТА ПО СТРАХОВЫМ ВЗНОСАМ</vt:lpstr>
      <vt:lpstr>Презентация PowerPoint</vt:lpstr>
      <vt:lpstr>Нулевая отчетность</vt:lpstr>
      <vt:lpstr>      Корректировка расчета по страховым взносам</vt:lpstr>
      <vt:lpstr>      Пенсионный Фонд разработал новые формы отчетности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alieva</dc:creator>
  <cp:lastModifiedBy>Румянцева</cp:lastModifiedBy>
  <cp:revision>149</cp:revision>
  <dcterms:created xsi:type="dcterms:W3CDTF">2018-10-25T13:21:03Z</dcterms:created>
  <dcterms:modified xsi:type="dcterms:W3CDTF">2020-02-10T12:28:27Z</dcterms:modified>
</cp:coreProperties>
</file>